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84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8" r:id="rId32"/>
    <p:sldId id="291" r:id="rId33"/>
    <p:sldId id="287" r:id="rId34"/>
    <p:sldId id="290" r:id="rId35"/>
    <p:sldId id="292" r:id="rId36"/>
    <p:sldId id="293" r:id="rId37"/>
    <p:sldId id="294" r:id="rId38"/>
    <p:sldId id="295" r:id="rId39"/>
    <p:sldId id="289" r:id="rId40"/>
    <p:sldId id="296" r:id="rId41"/>
    <p:sldId id="298" r:id="rId42"/>
    <p:sldId id="297" r:id="rId43"/>
    <p:sldId id="299" r:id="rId44"/>
    <p:sldId id="598" r:id="rId45"/>
    <p:sldId id="599" r:id="rId46"/>
    <p:sldId id="600" r:id="rId47"/>
    <p:sldId id="601" r:id="rId48"/>
    <p:sldId id="602" r:id="rId49"/>
    <p:sldId id="603" r:id="rId50"/>
    <p:sldId id="605" r:id="rId51"/>
    <p:sldId id="587" r:id="rId52"/>
    <p:sldId id="588" r:id="rId53"/>
    <p:sldId id="589" r:id="rId54"/>
    <p:sldId id="590" r:id="rId55"/>
    <p:sldId id="591" r:id="rId56"/>
    <p:sldId id="592" r:id="rId57"/>
    <p:sldId id="593" r:id="rId58"/>
    <p:sldId id="594" r:id="rId59"/>
    <p:sldId id="595" r:id="rId60"/>
    <p:sldId id="596" r:id="rId61"/>
    <p:sldId id="597" r:id="rId62"/>
    <p:sldId id="606" r:id="rId63"/>
    <p:sldId id="607" r:id="rId64"/>
    <p:sldId id="608" r:id="rId65"/>
    <p:sldId id="609" r:id="rId66"/>
    <p:sldId id="610" r:id="rId67"/>
    <p:sldId id="611" r:id="rId68"/>
    <p:sldId id="612" r:id="rId69"/>
    <p:sldId id="613" r:id="rId70"/>
    <p:sldId id="614" r:id="rId71"/>
    <p:sldId id="615" r:id="rId72"/>
    <p:sldId id="616" r:id="rId73"/>
    <p:sldId id="617" r:id="rId74"/>
    <p:sldId id="618" r:id="rId75"/>
    <p:sldId id="619" r:id="rId76"/>
    <p:sldId id="620" r:id="rId77"/>
    <p:sldId id="621" r:id="rId78"/>
    <p:sldId id="622" r:id="rId79"/>
    <p:sldId id="623" r:id="rId80"/>
    <p:sldId id="624" r:id="rId81"/>
    <p:sldId id="625" r:id="rId82"/>
    <p:sldId id="626" r:id="rId83"/>
    <p:sldId id="628" r:id="rId84"/>
    <p:sldId id="629" r:id="rId85"/>
    <p:sldId id="630" r:id="rId86"/>
    <p:sldId id="631" r:id="rId87"/>
    <p:sldId id="632" r:id="rId88"/>
    <p:sldId id="633" r:id="rId89"/>
    <p:sldId id="634" r:id="rId90"/>
    <p:sldId id="635" r:id="rId91"/>
    <p:sldId id="636" r:id="rId92"/>
    <p:sldId id="637" r:id="rId93"/>
    <p:sldId id="638" r:id="rId94"/>
    <p:sldId id="639" r:id="rId95"/>
    <p:sldId id="640" r:id="rId96"/>
    <p:sldId id="642" r:id="rId97"/>
    <p:sldId id="643" r:id="rId98"/>
    <p:sldId id="644" r:id="rId99"/>
    <p:sldId id="645" r:id="rId100"/>
    <p:sldId id="646" r:id="rId101"/>
    <p:sldId id="647" r:id="rId102"/>
    <p:sldId id="648" r:id="rId103"/>
    <p:sldId id="649" r:id="rId104"/>
    <p:sldId id="650" r:id="rId105"/>
    <p:sldId id="651" r:id="rId106"/>
    <p:sldId id="652" r:id="rId107"/>
    <p:sldId id="653" r:id="rId108"/>
    <p:sldId id="654" r:id="rId109"/>
    <p:sldId id="660" r:id="rId110"/>
    <p:sldId id="655" r:id="rId111"/>
    <p:sldId id="656" r:id="rId112"/>
    <p:sldId id="657" r:id="rId113"/>
    <p:sldId id="658" r:id="rId114"/>
    <p:sldId id="661" r:id="rId115"/>
    <p:sldId id="663" r:id="rId116"/>
    <p:sldId id="659" r:id="rId117"/>
    <p:sldId id="662" r:id="rId118"/>
    <p:sldId id="664" r:id="rId119"/>
    <p:sldId id="268" r:id="rId1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231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-86" y="-4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D51DE-11E4-421B-80A7-2386F179E53B}" type="datetimeFigureOut">
              <a:rPr lang="en-IN" smtClean="0"/>
              <a:pPr/>
              <a:t>22-06-2021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3FACA-2EB7-4014-B582-F57DE3FF66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9684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010D4AA-9FF5-46D7-9162-D66FEDB6EA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2C4F86-888D-4F65-9531-80B68A4B64E3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032194" name="Rectangle 2">
            <a:extLst>
              <a:ext uri="{FF2B5EF4-FFF2-40B4-BE49-F238E27FC236}">
                <a16:creationId xmlns:a16="http://schemas.microsoft.com/office/drawing/2014/main" xmlns="" id="{B8F0227A-23FF-48CB-9E03-9EA9DD8006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2195" name="Rectangle 3">
            <a:extLst>
              <a:ext uri="{FF2B5EF4-FFF2-40B4-BE49-F238E27FC236}">
                <a16:creationId xmlns:a16="http://schemas.microsoft.com/office/drawing/2014/main" xmlns="" id="{B9C5C271-86F6-41F4-830A-2A2D91723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A8A5F6D1-BD55-4803-B0D5-3F837E7849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A5EE37-0AFF-475F-9935-45753086D380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050626" name="Rectangle 2">
            <a:extLst>
              <a:ext uri="{FF2B5EF4-FFF2-40B4-BE49-F238E27FC236}">
                <a16:creationId xmlns:a16="http://schemas.microsoft.com/office/drawing/2014/main" xmlns="" id="{6CF1047A-3758-4648-9607-FE256FB126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0627" name="Rectangle 3">
            <a:extLst>
              <a:ext uri="{FF2B5EF4-FFF2-40B4-BE49-F238E27FC236}">
                <a16:creationId xmlns:a16="http://schemas.microsoft.com/office/drawing/2014/main" xmlns="" id="{834DE7ED-32F6-4A04-B5AE-3F8F3260B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17A960EB-08EC-499C-8FD7-80122A3604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4525A6-414C-459C-9F72-83BDDD2A9001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052674" name="Rectangle 2">
            <a:extLst>
              <a:ext uri="{FF2B5EF4-FFF2-40B4-BE49-F238E27FC236}">
                <a16:creationId xmlns:a16="http://schemas.microsoft.com/office/drawing/2014/main" xmlns="" id="{47893BD6-0277-4C33-98AE-6CDB0C1EA4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2675" name="Rectangle 3">
            <a:extLst>
              <a:ext uri="{FF2B5EF4-FFF2-40B4-BE49-F238E27FC236}">
                <a16:creationId xmlns:a16="http://schemas.microsoft.com/office/drawing/2014/main" xmlns="" id="{9138FE27-F417-4FE6-B563-C7F1F635D3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923D3BA1-4ECB-42D0-B612-0E8FB5DC5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F97C02-15A5-4515-9CA5-6C199825C345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034242" name="Rectangle 2">
            <a:extLst>
              <a:ext uri="{FF2B5EF4-FFF2-40B4-BE49-F238E27FC236}">
                <a16:creationId xmlns:a16="http://schemas.microsoft.com/office/drawing/2014/main" xmlns="" id="{B3F17A33-D31D-42D5-8497-4366CC35A8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43" name="Rectangle 3">
            <a:extLst>
              <a:ext uri="{FF2B5EF4-FFF2-40B4-BE49-F238E27FC236}">
                <a16:creationId xmlns:a16="http://schemas.microsoft.com/office/drawing/2014/main" xmlns="" id="{DA8A5212-8A33-4F98-BD07-69B774D69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479D778D-FA76-4E19-AD09-9714B442C8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AF5EB-A613-4E55-9970-F45E5AE4126B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36290" name="Rectangle 2">
            <a:extLst>
              <a:ext uri="{FF2B5EF4-FFF2-40B4-BE49-F238E27FC236}">
                <a16:creationId xmlns:a16="http://schemas.microsoft.com/office/drawing/2014/main" xmlns="" id="{F9AC224D-F157-4621-95B1-110D3C25F3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>
            <a:extLst>
              <a:ext uri="{FF2B5EF4-FFF2-40B4-BE49-F238E27FC236}">
                <a16:creationId xmlns:a16="http://schemas.microsoft.com/office/drawing/2014/main" xmlns="" id="{D939776A-D433-4A48-BF97-D06C13097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2AFD46DB-0FB5-4B55-9B21-1BE27FEF3B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2644C0-95E8-4117-A8C2-8B494A8BA4A0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38338" name="Rectangle 2">
            <a:extLst>
              <a:ext uri="{FF2B5EF4-FFF2-40B4-BE49-F238E27FC236}">
                <a16:creationId xmlns:a16="http://schemas.microsoft.com/office/drawing/2014/main" xmlns="" id="{D68A369B-D493-4133-BE58-F1CB3BFFB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8339" name="Rectangle 3">
            <a:extLst>
              <a:ext uri="{FF2B5EF4-FFF2-40B4-BE49-F238E27FC236}">
                <a16:creationId xmlns:a16="http://schemas.microsoft.com/office/drawing/2014/main" xmlns="" id="{539DB62A-3CDA-4753-8409-AFC886411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57DC3E0-88B6-4966-94F8-7866EE6DD0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C35EF-F42E-4A29-A923-932EE53B7896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040386" name="Rectangle 2">
            <a:extLst>
              <a:ext uri="{FF2B5EF4-FFF2-40B4-BE49-F238E27FC236}">
                <a16:creationId xmlns:a16="http://schemas.microsoft.com/office/drawing/2014/main" xmlns="" id="{4E236463-5A2E-49CE-BED0-DFDA2A3754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0387" name="Rectangle 3">
            <a:extLst>
              <a:ext uri="{FF2B5EF4-FFF2-40B4-BE49-F238E27FC236}">
                <a16:creationId xmlns:a16="http://schemas.microsoft.com/office/drawing/2014/main" xmlns="" id="{F6B83D0F-F7CA-43B2-A302-7DE5C39A88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1265EE6-19EA-4B4F-9456-9E9CF2733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04782C-3901-4781-8A3E-47BBB0FDA02F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042434" name="Rectangle 2">
            <a:extLst>
              <a:ext uri="{FF2B5EF4-FFF2-40B4-BE49-F238E27FC236}">
                <a16:creationId xmlns:a16="http://schemas.microsoft.com/office/drawing/2014/main" xmlns="" id="{F4702A52-F6CD-48C2-8D2B-53EA793C22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2435" name="Rectangle 3">
            <a:extLst>
              <a:ext uri="{FF2B5EF4-FFF2-40B4-BE49-F238E27FC236}">
                <a16:creationId xmlns:a16="http://schemas.microsoft.com/office/drawing/2014/main" xmlns="" id="{08ABF283-5980-450D-9665-F96ACAD2C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DF76B924-D9B7-4B60-9BF7-1D6BA6109E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3051A1-2288-4B1C-B463-9EE532142793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044482" name="Rectangle 2">
            <a:extLst>
              <a:ext uri="{FF2B5EF4-FFF2-40B4-BE49-F238E27FC236}">
                <a16:creationId xmlns:a16="http://schemas.microsoft.com/office/drawing/2014/main" xmlns="" id="{59821C9A-C41C-4B4B-929F-9406BEEE9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483" name="Rectangle 3">
            <a:extLst>
              <a:ext uri="{FF2B5EF4-FFF2-40B4-BE49-F238E27FC236}">
                <a16:creationId xmlns:a16="http://schemas.microsoft.com/office/drawing/2014/main" xmlns="" id="{0B9CA39F-7427-456A-B00A-F770878A1A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EE14B932-62FD-4931-A6B6-DF9D69C542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A2543A-5BD8-4702-8D68-685AC380658D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046530" name="Rectangle 2">
            <a:extLst>
              <a:ext uri="{FF2B5EF4-FFF2-40B4-BE49-F238E27FC236}">
                <a16:creationId xmlns:a16="http://schemas.microsoft.com/office/drawing/2014/main" xmlns="" id="{5EFF29DE-2779-4328-9DDA-4888A321E7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6531" name="Rectangle 3">
            <a:extLst>
              <a:ext uri="{FF2B5EF4-FFF2-40B4-BE49-F238E27FC236}">
                <a16:creationId xmlns:a16="http://schemas.microsoft.com/office/drawing/2014/main" xmlns="" id="{C25C4B84-C1BF-4112-BDC9-004FCB5A03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4AF665DE-7449-48B7-A7D4-7224A617CB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F5B97-5A30-47E4-AB21-33D319F8A70A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048578" name="Rectangle 2">
            <a:extLst>
              <a:ext uri="{FF2B5EF4-FFF2-40B4-BE49-F238E27FC236}">
                <a16:creationId xmlns:a16="http://schemas.microsoft.com/office/drawing/2014/main" xmlns="" id="{9B28E44D-B865-4B2E-8338-B5C27DA2F5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8579" name="Rectangle 3">
            <a:extLst>
              <a:ext uri="{FF2B5EF4-FFF2-40B4-BE49-F238E27FC236}">
                <a16:creationId xmlns:a16="http://schemas.microsoft.com/office/drawing/2014/main" xmlns="" id="{2E8FD4ED-63DD-4F4C-A3D1-3B7528804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l"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378" y="213192"/>
            <a:ext cx="10612257" cy="803366"/>
          </a:xfrm>
        </p:spPr>
        <p:txBody>
          <a:bodyPr/>
          <a:lstStyle>
            <a:lvl1pPr algn="ctr"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3379" y="1254034"/>
            <a:ext cx="10612256" cy="5003075"/>
          </a:xfrm>
        </p:spPr>
        <p:txBody>
          <a:bodyPr/>
          <a:lstStyle>
            <a:lvl1pPr algn="just">
              <a:defRPr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20725" indent="-180975" algn="just">
              <a:defRPr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3638" indent="-263525" algn="just">
              <a:defRPr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B8472E0E-66F9-4B9F-945C-86B06F93B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4764" y="213192"/>
            <a:ext cx="770871" cy="8337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002060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Dijkstra's%20algorith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prims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tsa.edu/~jruan/teaching/cs3343s18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xlinux.nist.gov/dads/HTML/graph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linux.nist.gov/dads/HTML/edge.html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leimao.github.io/blog/Huffman-Coding/" TargetMode="External"/><Relationship Id="rId2" Type="http://schemas.openxmlformats.org/officeDocument/2006/relationships/hyperlink" Target="https://gist.github.com/joepie91/26579e2f73ad903144dd5d75e2f03d83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tevidyalay.com/huffman-coding-huffman-encoding/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22839EAC-5AB5-4F58-A7F4-1008E42E1B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123027" y="400138"/>
            <a:ext cx="5117362" cy="553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8BD0AF-12B4-4976-8684-EA0910F09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905" y="1815547"/>
            <a:ext cx="9284677" cy="772419"/>
          </a:xfrm>
        </p:spPr>
        <p:txBody>
          <a:bodyPr/>
          <a:lstStyle/>
          <a:p>
            <a:r>
              <a:rPr lang="en-US" sz="4400" b="1" i="1" cap="none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and Analysis of Algorithms </a:t>
            </a:r>
            <a:endParaRPr lang="en-IN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0738144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51DF3-BB36-42DD-B743-17C58A5E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B0A27-C069-48A9-A6E3-D366844A1D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3379" y="1016558"/>
                <a:ext cx="10612256" cy="58414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IN" sz="3000" dirty="0">
                    <a:solidFill>
                      <a:srgbClr val="FF0000"/>
                    </a:solidFill>
                  </a:rPr>
                  <a:t>Second  feasible solution</a:t>
                </a:r>
              </a:p>
              <a:p>
                <a:pPr lvl="1"/>
                <a:r>
                  <a:rPr lang="en-IN" sz="2200" b="0" i="0" dirty="0">
                    <a:solidFill>
                      <a:srgbClr val="002060"/>
                    </a:solidFill>
                  </a:rPr>
                  <a:t>Consider the objects according to their weights (increasing order)</a:t>
                </a:r>
              </a:p>
              <a:p>
                <a:pPr lvl="1"/>
                <a:r>
                  <a:rPr lang="en-IN" sz="2200" b="0" i="0" dirty="0"/>
                  <a:t>Object with smallest weight is considered first and so on </a:t>
                </a:r>
              </a:p>
              <a:p>
                <a:pPr lvl="1"/>
                <a:r>
                  <a:rPr lang="en-IN" sz="2200" b="0" i="0" dirty="0">
                    <a:solidFill>
                      <a:srgbClr val="002060"/>
                    </a:solidFill>
                  </a:rPr>
                  <a:t>Object 3 (smallest weight) with weight </a:t>
                </a:r>
                <a:r>
                  <a:rPr lang="en-IN" sz="2200" b="0" i="0" dirty="0"/>
                  <a:t>10</a:t>
                </a:r>
                <a:r>
                  <a:rPr lang="en-IN" sz="2200" b="0" i="0" dirty="0">
                    <a:solidFill>
                      <a:srgbClr val="002060"/>
                    </a:solidFill>
                  </a:rPr>
                  <a:t> can be put into the knapsack in its entirety . So </a:t>
                </a:r>
                <a:r>
                  <a:rPr lang="en-IN" sz="2200" b="0" i="0" dirty="0"/>
                  <a:t>x3=1 </a:t>
                </a:r>
                <a:r>
                  <a:rPr lang="en-IN" sz="2200" b="0" i="0" dirty="0">
                    <a:solidFill>
                      <a:srgbClr val="002060"/>
                    </a:solidFill>
                  </a:rPr>
                  <a:t>and </a:t>
                </a:r>
                <a:r>
                  <a:rPr lang="en-IN" sz="2200" b="0" i="0" dirty="0" err="1"/>
                  <a:t>RemCap</a:t>
                </a:r>
                <a:r>
                  <a:rPr lang="en-IN" sz="2200" b="0" i="0" dirty="0"/>
                  <a:t> =10</a:t>
                </a:r>
              </a:p>
              <a:p>
                <a:pPr lvl="1"/>
                <a:r>
                  <a:rPr lang="en-IN" sz="2200" b="0" i="0" dirty="0"/>
                  <a:t>Object 2 (second smallest weight) with weight </a:t>
                </a:r>
                <a:r>
                  <a:rPr lang="en-IN" sz="2200" b="0" i="0" dirty="0">
                    <a:solidFill>
                      <a:srgbClr val="002060"/>
                    </a:solidFill>
                  </a:rPr>
                  <a:t>15</a:t>
                </a:r>
                <a:r>
                  <a:rPr lang="en-IN" sz="2200" b="0" i="0" dirty="0"/>
                  <a:t> is considered but cant be put into the bag in its entirety </a:t>
                </a:r>
                <a:r>
                  <a:rPr lang="en-IN" sz="2200" b="0" i="0" dirty="0">
                    <a:solidFill>
                      <a:srgbClr val="002060"/>
                    </a:solidFill>
                  </a:rPr>
                  <a:t>(</a:t>
                </a:r>
                <a:r>
                  <a:rPr lang="en-IN" sz="2200" b="0" i="0" dirty="0" err="1">
                    <a:solidFill>
                      <a:srgbClr val="002060"/>
                    </a:solidFill>
                  </a:rPr>
                  <a:t>RemCap</a:t>
                </a:r>
                <a:r>
                  <a:rPr lang="en-IN" sz="2200" b="0" i="0" dirty="0">
                    <a:solidFill>
                      <a:srgbClr val="002060"/>
                    </a:solidFill>
                  </a:rPr>
                  <a:t>&lt;w2)</a:t>
                </a:r>
              </a:p>
              <a:p>
                <a:pPr lvl="1"/>
                <a:r>
                  <a:rPr lang="en-IN" sz="2200" b="0" i="0" dirty="0">
                    <a:solidFill>
                      <a:srgbClr val="002060"/>
                    </a:solidFill>
                  </a:rPr>
                  <a:t>Hence a fraction </a:t>
                </a:r>
                <a:r>
                  <a:rPr lang="en-IN" sz="2200" b="0" i="0" dirty="0"/>
                  <a:t>10/15</a:t>
                </a:r>
                <a:r>
                  <a:rPr lang="en-IN" sz="2200" b="0" i="0" dirty="0">
                    <a:solidFill>
                      <a:srgbClr val="002060"/>
                    </a:solidFill>
                  </a:rPr>
                  <a:t> , i.e. 2/3 is put into the knapsack, </a:t>
                </a:r>
                <a:r>
                  <a:rPr lang="en-IN" sz="2200" b="0" i="0" dirty="0"/>
                  <a:t>x2=2/3, </a:t>
                </a:r>
                <a:r>
                  <a:rPr lang="en-IN" sz="2200" b="0" i="0" dirty="0" err="1"/>
                  <a:t>RemCap</a:t>
                </a:r>
                <a:r>
                  <a:rPr lang="en-IN" sz="2200" b="0" i="0" dirty="0"/>
                  <a:t> =0</a:t>
                </a:r>
              </a:p>
              <a:p>
                <a:pPr lvl="1"/>
                <a:r>
                  <a:rPr lang="en-IN" sz="2200" b="0" i="0" dirty="0"/>
                  <a:t>Remaining objects cant be put into the knapsack</a:t>
                </a:r>
              </a:p>
              <a:p>
                <a:pPr lvl="1"/>
                <a:endParaRPr lang="en-IN" b="0" i="0" dirty="0">
                  <a:solidFill>
                    <a:srgbClr val="002060"/>
                  </a:solidFill>
                </a:endParaRPr>
              </a:p>
              <a:p>
                <a:pPr marL="539750" lvl="1" indent="0"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𝐭𝐨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IN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sz="2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type m:val="skw"/>
                              <m:ctrlPr>
                                <a:rPr lang="en-IN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IN" sz="2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e>
                      </m:nary>
                    </m:oMath>
                  </m:oMathPara>
                </a14:m>
                <a:endParaRPr lang="en-IN" sz="2200" i="0" dirty="0"/>
              </a:p>
              <a:p>
                <a:pPr marL="539750" lvl="1" indent="0">
                  <a:spcBef>
                    <a:spcPts val="200"/>
                  </a:spcBef>
                  <a:buNone/>
                </a:pPr>
                <a:endParaRPr lang="en-IN" b="0" i="0" dirty="0"/>
              </a:p>
              <a:p>
                <a:pPr marL="539750" lvl="1" indent="0"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𝐭𝐨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IN" sz="2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</a:rPr>
                            <m:t>𝟐𝟒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type m:val="skw"/>
                              <m:ctrlPr>
                                <a:rPr lang="en-IN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IN" sz="2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IN" sz="2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𝟑𝟏</m:t>
                          </m:r>
                        </m:e>
                      </m:nary>
                    </m:oMath>
                  </m:oMathPara>
                </a14:m>
                <a:endParaRPr lang="en-IN" sz="2200" i="0" dirty="0"/>
              </a:p>
              <a:p>
                <a:pPr marL="539750" lvl="1" indent="0">
                  <a:spcBef>
                    <a:spcPts val="200"/>
                  </a:spcBef>
                  <a:buNone/>
                </a:pPr>
                <a:endParaRPr lang="en-IN" b="0" i="0" dirty="0"/>
              </a:p>
              <a:p>
                <a:pPr marL="539750" lvl="1" indent="0" algn="ctr">
                  <a:spcBef>
                    <a:spcPts val="200"/>
                  </a:spcBef>
                  <a:buNone/>
                </a:pPr>
                <a:r>
                  <a:rPr lang="en-IN" sz="2200" i="0" dirty="0">
                    <a:solidFill>
                      <a:srgbClr val="002060"/>
                    </a:solidFill>
                  </a:rPr>
                  <a:t>The solution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IN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IN" sz="2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f>
                          <m:fPr>
                            <m:type m:val="skw"/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IN" sz="2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,</m:t>
                            </m:r>
                          </m:den>
                        </m:f>
                        <m:r>
                          <a:rPr lang="en-IN" sz="2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200" i="0" dirty="0">
                  <a:solidFill>
                    <a:srgbClr val="002060"/>
                  </a:solidFill>
                </a:endParaRPr>
              </a:p>
              <a:p>
                <a:pPr lvl="1"/>
                <a:endParaRPr lang="en-IN" sz="2200" b="0" i="0" dirty="0"/>
              </a:p>
              <a:p>
                <a:pPr lvl="1"/>
                <a:endParaRPr lang="en-IN" sz="2200" b="0" i="0" dirty="0"/>
              </a:p>
              <a:p>
                <a:endParaRPr lang="en-IN" dirty="0">
                  <a:solidFill>
                    <a:srgbClr val="FF0000"/>
                  </a:solidFill>
                </a:endParaRP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BDB0A27-C069-48A9-A6E3-D366844A1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3379" y="1016558"/>
                <a:ext cx="10612256" cy="5841442"/>
              </a:xfrm>
              <a:blipFill>
                <a:blip r:embed="rId2"/>
                <a:stretch>
                  <a:fillRect l="-1149" t="-2296" r="-1206" b="-152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CC4AAD-AA5A-46C2-B932-65A502750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0781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shortest path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Dijkstra’s Algorithm</a:t>
            </a:r>
          </a:p>
          <a:p>
            <a:r>
              <a:rPr lang="en-US" dirty="0"/>
              <a:t>Best-known algorithm for the single-source shortest-paths problem</a:t>
            </a:r>
          </a:p>
          <a:p>
            <a:r>
              <a:rPr lang="en-US" dirty="0"/>
              <a:t>This algorithm is applicable to undirected and directed graphs with nonnegative weights only</a:t>
            </a:r>
          </a:p>
          <a:p>
            <a:r>
              <a:rPr lang="en-US" dirty="0"/>
              <a:t>Dijkstra’s algorithm finds the shortest paths to a graph’s vertices in order of their distance from a given source</a:t>
            </a:r>
          </a:p>
          <a:p>
            <a:r>
              <a:rPr lang="en-US" dirty="0"/>
              <a:t>First, it finds the shortest path from the source to a vertex nearest to it then to a second nearest, and so on</a:t>
            </a:r>
          </a:p>
          <a:p>
            <a:r>
              <a:rPr lang="en-US" dirty="0"/>
              <a:t>In general, before its </a:t>
            </a:r>
            <a:r>
              <a:rPr lang="en-US" dirty="0" err="1"/>
              <a:t>ith</a:t>
            </a:r>
            <a:r>
              <a:rPr lang="en-US" dirty="0"/>
              <a:t> iteration commences, the algorithm has already identified the shortest paths to </a:t>
            </a:r>
            <a:r>
              <a:rPr lang="en-US" dirty="0" err="1"/>
              <a:t>i</a:t>
            </a:r>
            <a:r>
              <a:rPr lang="en-US" dirty="0"/>
              <a:t> − 1 other vertices nearest to the source.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39519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shortest path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of Dijkstra’s algorithm </a:t>
            </a:r>
          </a:p>
          <a:p>
            <a:r>
              <a:rPr lang="en-US" dirty="0"/>
              <a:t>Fringe vertices?</a:t>
            </a:r>
          </a:p>
          <a:p>
            <a:pPr lvl="1"/>
            <a:r>
              <a:rPr lang="en-US" b="0" dirty="0"/>
              <a:t>The set of vertices adjacent to the vertices in </a:t>
            </a:r>
            <a:r>
              <a:rPr lang="en-US" b="0" i="1" dirty="0" err="1"/>
              <a:t>Ti</a:t>
            </a:r>
            <a:endParaRPr lang="en-US" dirty="0"/>
          </a:p>
          <a:p>
            <a:r>
              <a:rPr lang="en-IN" dirty="0"/>
              <a:t>How to identify next nearest vertex?  u*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A7A34DB-A687-45FA-8333-298A56360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9" t="20090" r="41910" b="8742"/>
          <a:stretch/>
        </p:blipFill>
        <p:spPr>
          <a:xfrm>
            <a:off x="7727358" y="1827349"/>
            <a:ext cx="4118277" cy="42076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2427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shortest path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After identifying do the following </a:t>
            </a:r>
          </a:p>
          <a:p>
            <a:r>
              <a:rPr lang="en-US" dirty="0"/>
              <a:t>Move </a:t>
            </a:r>
            <a:r>
              <a:rPr lang="en-US" dirty="0">
                <a:solidFill>
                  <a:srgbClr val="FF0000"/>
                </a:solidFill>
              </a:rPr>
              <a:t>u*</a:t>
            </a:r>
            <a:r>
              <a:rPr lang="en-US" dirty="0"/>
              <a:t> from the fringe to the set of tree vertices.</a:t>
            </a:r>
          </a:p>
          <a:p>
            <a:r>
              <a:rPr lang="en-US" dirty="0"/>
              <a:t>For each remaining fringe vertex </a:t>
            </a:r>
            <a:r>
              <a:rPr lang="en-US" dirty="0">
                <a:solidFill>
                  <a:srgbClr val="FF0000"/>
                </a:solidFill>
              </a:rPr>
              <a:t>u</a:t>
            </a:r>
            <a:r>
              <a:rPr lang="en-US" dirty="0"/>
              <a:t> that is connected to </a:t>
            </a:r>
            <a:r>
              <a:rPr lang="en-US" dirty="0">
                <a:solidFill>
                  <a:srgbClr val="FF0000"/>
                </a:solidFill>
              </a:rPr>
              <a:t>u* </a:t>
            </a:r>
            <a:r>
              <a:rPr lang="en-US" dirty="0"/>
              <a:t>by an edge of weight </a:t>
            </a:r>
            <a:r>
              <a:rPr lang="en-US" dirty="0">
                <a:solidFill>
                  <a:srgbClr val="FF0000"/>
                </a:solidFill>
              </a:rPr>
              <a:t>w(u*, u) </a:t>
            </a:r>
            <a:r>
              <a:rPr lang="en-US" dirty="0"/>
              <a:t>such that </a:t>
            </a:r>
            <a:r>
              <a:rPr lang="en-US" dirty="0">
                <a:solidFill>
                  <a:srgbClr val="FF0000"/>
                </a:solidFill>
              </a:rPr>
              <a:t>du* + w(u*, u) &lt; du</a:t>
            </a:r>
            <a:r>
              <a:rPr lang="en-US" dirty="0"/>
              <a:t>, update the labels of u by </a:t>
            </a:r>
            <a:r>
              <a:rPr lang="en-US" dirty="0">
                <a:solidFill>
                  <a:srgbClr val="FF0000"/>
                </a:solidFill>
              </a:rPr>
              <a:t>u* and du* + w(u*, u), </a:t>
            </a:r>
            <a:r>
              <a:rPr lang="en-US" dirty="0"/>
              <a:t>respectively.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63774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shortest path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78BDB57-E42E-428F-9DC8-45214E1E9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shortest paths from the source vertex a to all other vertices </a:t>
            </a:r>
            <a:endParaRPr lang="en-IN" dirty="0"/>
          </a:p>
          <a:p>
            <a:endParaRPr lang="en-IN" sz="1600" dirty="0"/>
          </a:p>
          <a:p>
            <a:r>
              <a:rPr lang="en-IN" sz="2000" dirty="0">
                <a:solidFill>
                  <a:srgbClr val="FF0000"/>
                </a:solidFill>
              </a:rPr>
              <a:t>Adjacency Matrix </a:t>
            </a:r>
          </a:p>
          <a:p>
            <a:endParaRPr lang="en-IN" sz="700" dirty="0"/>
          </a:p>
          <a:p>
            <a:pPr marL="0" indent="0">
              <a:buNone/>
            </a:pPr>
            <a:endParaRPr lang="en-IN" sz="700" dirty="0"/>
          </a:p>
          <a:p>
            <a:endParaRPr lang="en-IN" sz="700" dirty="0"/>
          </a:p>
          <a:p>
            <a:endParaRPr lang="en-IN" sz="700" dirty="0"/>
          </a:p>
          <a:p>
            <a:endParaRPr lang="en-IN" sz="700" dirty="0"/>
          </a:p>
          <a:p>
            <a:pPr marL="0" indent="0" algn="r">
              <a:buNone/>
            </a:pPr>
            <a:r>
              <a:rPr lang="en-IN" sz="1200" dirty="0">
                <a:solidFill>
                  <a:srgbClr val="0070C0"/>
                </a:solidFill>
                <a:hlinkClick r:id="rId2" action="ppaction://hlinkfile"/>
              </a:rPr>
              <a:t>Solution</a:t>
            </a:r>
            <a:r>
              <a:rPr lang="en-IN" sz="700" dirty="0"/>
              <a:t> </a:t>
            </a:r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xmlns="" id="{411C2BFD-7D6B-4B1D-934C-EE1FDEBD7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4" t="28308" r="24426" b="26427"/>
          <a:stretch/>
        </p:blipFill>
        <p:spPr>
          <a:xfrm>
            <a:off x="4688162" y="2244194"/>
            <a:ext cx="5817697" cy="23696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E7A0A5-2C51-46DA-98B0-AAADCCC08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3"/>
          <a:stretch/>
        </p:blipFill>
        <p:spPr>
          <a:xfrm>
            <a:off x="1649831" y="2605968"/>
            <a:ext cx="2621879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4742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Partially ordered data structure that is especially suitable for implementing priority queues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heap</a:t>
            </a:r>
            <a:r>
              <a:rPr lang="en-US" dirty="0"/>
              <a:t> can be defined as a binary tree with keys assigned to its nodes, one key per node, provided these two conditions are met:</a:t>
            </a:r>
          </a:p>
          <a:p>
            <a:r>
              <a:rPr lang="en-US" dirty="0">
                <a:solidFill>
                  <a:srgbClr val="FF0000"/>
                </a:solidFill>
              </a:rPr>
              <a:t>The shape property</a:t>
            </a:r>
          </a:p>
          <a:p>
            <a:pPr lvl="1"/>
            <a:r>
              <a:rPr lang="en-US" sz="2200" i="0" dirty="0">
                <a:solidFill>
                  <a:srgbClr val="002060"/>
                </a:solidFill>
              </a:rPr>
              <a:t>The binary tree is essentially complete (or simply complete), i.e., all its levels are full except possibly the last level, where only some rightmost leaves may be missing.</a:t>
            </a:r>
          </a:p>
          <a:p>
            <a:r>
              <a:rPr lang="en-US" dirty="0">
                <a:solidFill>
                  <a:srgbClr val="FF0000"/>
                </a:solidFill>
              </a:rPr>
              <a:t>The parental dominance or heap property</a:t>
            </a:r>
          </a:p>
          <a:p>
            <a:pPr lvl="1"/>
            <a:r>
              <a:rPr lang="en-US" sz="2200" i="0" dirty="0">
                <a:solidFill>
                  <a:srgbClr val="002060"/>
                </a:solidFill>
              </a:rPr>
              <a:t>The key in each node is greater than or equal to the keys in its children. (This condition is considered automatically satisfied for all leaves.)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92847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410805C4-77F8-4EE0-9707-65712C6D8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63" t="20773" r="35412" b="19744"/>
          <a:stretch/>
        </p:blipFill>
        <p:spPr>
          <a:xfrm>
            <a:off x="731188" y="1016558"/>
            <a:ext cx="4005944" cy="2975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722810-0C10-419D-82D8-EA9B59E31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10" t="21711" r="28095" b="21711"/>
          <a:stretch/>
        </p:blipFill>
        <p:spPr>
          <a:xfrm>
            <a:off x="4785687" y="1559003"/>
            <a:ext cx="3565508" cy="297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35055ED-D4C7-4AC4-8110-015335C13F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47" t="24750" r="27381" b="19985"/>
          <a:stretch/>
        </p:blipFill>
        <p:spPr>
          <a:xfrm>
            <a:off x="8399750" y="2458758"/>
            <a:ext cx="3564000" cy="2541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7ECCF6-A7EA-44D5-8F25-6ADCC5CFE41C}"/>
              </a:ext>
            </a:extLst>
          </p:cNvPr>
          <p:cNvSpPr txBox="1"/>
          <p:nvPr/>
        </p:nvSpPr>
        <p:spPr>
          <a:xfrm>
            <a:off x="1069383" y="5222929"/>
            <a:ext cx="106122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Note</a:t>
            </a:r>
          </a:p>
          <a:p>
            <a:pPr marL="712788" lvl="1" indent="-255588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key values in a heap are ordered top down</a:t>
            </a:r>
          </a:p>
          <a:p>
            <a:pPr marL="712788" lvl="1" indent="-255588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there is no left-to-right order in key values;</a:t>
            </a:r>
          </a:p>
          <a:p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290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solidFill>
                  <a:srgbClr val="FF0000"/>
                </a:solidFill>
              </a:rPr>
              <a:t>Properties of Heap</a:t>
            </a:r>
          </a:p>
          <a:p>
            <a:r>
              <a:rPr lang="en-US" dirty="0"/>
              <a:t>There exists exactly one essentially complete binary tree with n nodes. Its height is equal to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root</a:t>
            </a:r>
            <a:r>
              <a:rPr lang="en-US" dirty="0"/>
              <a:t> of a heap always contains its </a:t>
            </a:r>
            <a:r>
              <a:rPr lang="en-US" dirty="0">
                <a:solidFill>
                  <a:srgbClr val="FF0000"/>
                </a:solidFill>
              </a:rPr>
              <a:t>largest</a:t>
            </a:r>
            <a:r>
              <a:rPr lang="en-US" dirty="0"/>
              <a:t> element.</a:t>
            </a:r>
          </a:p>
          <a:p>
            <a:r>
              <a:rPr lang="en-US" dirty="0"/>
              <a:t>A node of a heap considered with all its descendants is also a heap.</a:t>
            </a:r>
          </a:p>
          <a:p>
            <a:r>
              <a:rPr lang="en-US" dirty="0"/>
              <a:t>A heap can be implemented as an </a:t>
            </a:r>
            <a:r>
              <a:rPr lang="en-US" dirty="0">
                <a:solidFill>
                  <a:srgbClr val="FF0000"/>
                </a:solidFill>
              </a:rPr>
              <a:t>array</a:t>
            </a:r>
            <a:r>
              <a:rPr lang="en-US" dirty="0"/>
              <a:t> by recording its elements in the top down, left-to-right fashion</a:t>
            </a:r>
          </a:p>
          <a:p>
            <a:r>
              <a:rPr lang="en-US" dirty="0"/>
              <a:t>It is convenient to store the heap’s elements in positions 1 through n of such an array, leaving </a:t>
            </a:r>
            <a:r>
              <a:rPr lang="en-US" dirty="0">
                <a:solidFill>
                  <a:srgbClr val="FF0000"/>
                </a:solidFill>
              </a:rPr>
              <a:t>H[0]</a:t>
            </a:r>
            <a:r>
              <a:rPr lang="en-US" dirty="0"/>
              <a:t> either unused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0954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F4E8D01-DA56-4FB7-B110-1ECFCE7538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3378" y="1254034"/>
                <a:ext cx="10752295" cy="5202535"/>
              </a:xfrm>
            </p:spPr>
            <p:txBody>
              <a:bodyPr>
                <a:normAutofit/>
              </a:bodyPr>
              <a:lstStyle/>
              <a:p>
                <a:r>
                  <a:rPr lang="en-IN" sz="2800" dirty="0"/>
                  <a:t>In an array representation of heaps </a:t>
                </a:r>
              </a:p>
              <a:p>
                <a:pPr lvl="1"/>
                <a:r>
                  <a:rPr lang="en-US" sz="2200" i="0" dirty="0">
                    <a:solidFill>
                      <a:srgbClr val="002060"/>
                    </a:solidFill>
                  </a:rPr>
                  <a:t>the parental node keys will be in the first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2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2200" i="0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i="0" dirty="0">
                    <a:solidFill>
                      <a:srgbClr val="002060"/>
                    </a:solidFill>
                  </a:rPr>
                  <a:t>positions of the array, while the leaf keys will occupy the last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2200" i="0" dirty="0">
                    <a:solidFill>
                      <a:srgbClr val="002060"/>
                    </a:solidFill>
                  </a:rPr>
                  <a:t> positions;</a:t>
                </a:r>
              </a:p>
              <a:p>
                <a:pPr lvl="1"/>
                <a:r>
                  <a:rPr lang="en-US" sz="2200" i="0" dirty="0">
                    <a:solidFill>
                      <a:srgbClr val="002060"/>
                    </a:solidFill>
                  </a:rPr>
                  <a:t>the children of a key in the array’s parental position </a:t>
                </a:r>
                <a14:m>
                  <m:oMath xmlns:m="http://schemas.openxmlformats.org/officeDocument/2006/math">
                    <m:r>
                      <a:rPr lang="en-US" sz="2200" i="0" dirty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2200" i="0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200" i="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i="0" dirty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sz="2200" i="0" dirty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2200" i="0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200" i="0" dirty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200" i="0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i="0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i="0" dirty="0">
                    <a:solidFill>
                      <a:srgbClr val="002060"/>
                    </a:solidFill>
                  </a:rPr>
                  <a:t>willbe in positions </a:t>
                </a:r>
                <a:r>
                  <a:rPr lang="en-US" sz="2200" i="0" dirty="0"/>
                  <a:t>2i </a:t>
                </a:r>
                <a:r>
                  <a:rPr lang="en-US" sz="2200" i="0" dirty="0">
                    <a:solidFill>
                      <a:srgbClr val="002060"/>
                    </a:solidFill>
                  </a:rPr>
                  <a:t>and </a:t>
                </a:r>
                <a:r>
                  <a:rPr lang="en-US" sz="2200" i="0" dirty="0"/>
                  <a:t>2i + 1, </a:t>
                </a:r>
                <a:r>
                  <a:rPr lang="en-US" sz="2200" i="0" dirty="0">
                    <a:solidFill>
                      <a:srgbClr val="002060"/>
                    </a:solidFill>
                  </a:rPr>
                  <a:t>and, correspondingly, the parent of a key in position  </a:t>
                </a:r>
                <a:r>
                  <a:rPr lang="en-US" sz="2200" i="0" dirty="0" err="1"/>
                  <a:t>i</a:t>
                </a:r>
                <a:r>
                  <a:rPr lang="en-US" sz="2200" i="0" dirty="0"/>
                  <a:t> (2</a:t>
                </a:r>
                <a:r>
                  <a:rPr lang="en-US" sz="2200" i="0" dirty="0">
                    <a:solidFill>
                      <a:srgbClr val="002060"/>
                    </a:solidFill>
                  </a:rPr>
                  <a:t> </a:t>
                </a:r>
                <a:r>
                  <a:rPr lang="en-US" sz="2200" i="0" dirty="0"/>
                  <a:t>≤ </a:t>
                </a:r>
                <a:r>
                  <a:rPr lang="en-US" sz="2200" i="0" dirty="0" err="1"/>
                  <a:t>i</a:t>
                </a:r>
                <a:r>
                  <a:rPr lang="en-US" sz="2200" i="0" dirty="0"/>
                  <a:t> ≤ n) </a:t>
                </a:r>
                <a:r>
                  <a:rPr lang="en-US" sz="2200" i="0" dirty="0">
                    <a:solidFill>
                      <a:srgbClr val="002060"/>
                    </a:solidFill>
                  </a:rPr>
                  <a:t>will be in position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200" i="0" dirty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200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200" i="0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F4E8D01-DA56-4FB7-B110-1ECFCE7538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3378" y="1254034"/>
                <a:ext cx="10752295" cy="5202535"/>
              </a:xfrm>
              <a:blipFill>
                <a:blip r:embed="rId2"/>
                <a:stretch>
                  <a:fillRect l="-1020" t="-1758" r="-7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7148CA9-356B-4904-9178-EEEC0956E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4" t="39790" r="11615" b="20806"/>
          <a:stretch/>
        </p:blipFill>
        <p:spPr>
          <a:xfrm>
            <a:off x="1685714" y="3828569"/>
            <a:ext cx="9704758" cy="262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65397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How to construct a heap for a given list of keys?</a:t>
            </a:r>
          </a:p>
          <a:p>
            <a:r>
              <a:rPr lang="en-IN" dirty="0"/>
              <a:t>bottom-up heap construction</a:t>
            </a:r>
          </a:p>
          <a:p>
            <a:pPr lvl="1"/>
            <a:r>
              <a:rPr lang="en-US" i="0" dirty="0">
                <a:solidFill>
                  <a:srgbClr val="002060"/>
                </a:solidFill>
              </a:rPr>
              <a:t>It initializes the essentially complete binary tree with n nodes by placing keys in the order given </a:t>
            </a:r>
          </a:p>
          <a:p>
            <a:pPr lvl="1"/>
            <a:r>
              <a:rPr lang="en-US" i="0" dirty="0">
                <a:solidFill>
                  <a:srgbClr val="002060"/>
                </a:solidFill>
              </a:rPr>
              <a:t> then “</a:t>
            </a:r>
            <a:r>
              <a:rPr lang="en-US" i="0" dirty="0" err="1">
                <a:solidFill>
                  <a:srgbClr val="002060"/>
                </a:solidFill>
              </a:rPr>
              <a:t>heapifies</a:t>
            </a:r>
            <a:r>
              <a:rPr lang="en-US" i="0" dirty="0">
                <a:solidFill>
                  <a:srgbClr val="002060"/>
                </a:solidFill>
              </a:rPr>
              <a:t>” the tree</a:t>
            </a:r>
            <a:endParaRPr lang="en-IN" i="0" dirty="0">
              <a:solidFill>
                <a:srgbClr val="002060"/>
              </a:solidFill>
            </a:endParaRPr>
          </a:p>
          <a:p>
            <a:r>
              <a:rPr lang="en-IN" dirty="0"/>
              <a:t>top-down heap construction</a:t>
            </a:r>
          </a:p>
          <a:p>
            <a:pPr lvl="1"/>
            <a:r>
              <a:rPr lang="en-IN" i="0" dirty="0">
                <a:solidFill>
                  <a:srgbClr val="002060"/>
                </a:solidFill>
              </a:rPr>
              <a:t>Successive </a:t>
            </a:r>
            <a:r>
              <a:rPr lang="en-US" i="0" dirty="0">
                <a:solidFill>
                  <a:srgbClr val="002060"/>
                </a:solidFill>
              </a:rPr>
              <a:t>insertions of a new key into a previously constructed heap</a:t>
            </a:r>
          </a:p>
          <a:p>
            <a:pPr marL="0" indent="0">
              <a:buNone/>
            </a:pPr>
            <a:r>
              <a:rPr lang="en-IN" sz="2800" dirty="0">
                <a:solidFill>
                  <a:srgbClr val="FF0000"/>
                </a:solidFill>
              </a:rPr>
              <a:t>Bottom-up heap construction</a:t>
            </a:r>
          </a:p>
          <a:p>
            <a:pPr marL="0" indent="0">
              <a:buNone/>
            </a:pPr>
            <a:r>
              <a:rPr lang="en-US" dirty="0"/>
              <a:t>Example : construct a heap for the following list of numbers </a:t>
            </a:r>
          </a:p>
          <a:p>
            <a:pPr marL="0" indent="0" algn="ctr">
              <a:buNone/>
            </a:pPr>
            <a:r>
              <a:rPr lang="en-IN" dirty="0"/>
              <a:t>2, 9, 7, 6, 5, 8.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126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Bottom-up heap construction</a:t>
            </a:r>
          </a:p>
          <a:p>
            <a:r>
              <a:rPr lang="en-US" dirty="0"/>
              <a:t>It initializes the essentially complete binary tree with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nodes by placing keys in the order given</a:t>
            </a:r>
          </a:p>
          <a:p>
            <a:r>
              <a:rPr lang="en-US" dirty="0" err="1"/>
              <a:t>Heapify</a:t>
            </a:r>
            <a:r>
              <a:rPr lang="en-US" b="0" dirty="0"/>
              <a:t> </a:t>
            </a:r>
          </a:p>
          <a:p>
            <a:pPr lvl="1"/>
            <a:r>
              <a:rPr lang="en-US" sz="2100" b="0" i="0" dirty="0">
                <a:solidFill>
                  <a:srgbClr val="002060"/>
                </a:solidFill>
              </a:rPr>
              <a:t>Starting with the last parental node, the algorithm checks whether the parental dominance holds for the key in this node</a:t>
            </a:r>
          </a:p>
          <a:p>
            <a:pPr lvl="1"/>
            <a:r>
              <a:rPr lang="en-US" sz="2100" b="0" i="0" dirty="0">
                <a:solidFill>
                  <a:srgbClr val="002060"/>
                </a:solidFill>
              </a:rPr>
              <a:t>If it does not, the algorithm exchanges the node’s key </a:t>
            </a:r>
            <a:r>
              <a:rPr lang="en-US" sz="2100" b="0" i="0" dirty="0"/>
              <a:t>K</a:t>
            </a:r>
            <a:r>
              <a:rPr lang="en-US" sz="2100" b="0" i="0" dirty="0">
                <a:solidFill>
                  <a:srgbClr val="002060"/>
                </a:solidFill>
              </a:rPr>
              <a:t> with the larger key of its children and checks whether the parental dominance holds for </a:t>
            </a:r>
            <a:r>
              <a:rPr lang="en-US" sz="2100" b="0" i="0" dirty="0"/>
              <a:t>K</a:t>
            </a:r>
            <a:r>
              <a:rPr lang="en-US" sz="2100" b="0" i="0" dirty="0">
                <a:solidFill>
                  <a:srgbClr val="002060"/>
                </a:solidFill>
              </a:rPr>
              <a:t> in its new position</a:t>
            </a:r>
          </a:p>
          <a:p>
            <a:pPr lvl="1"/>
            <a:r>
              <a:rPr lang="en-IN" sz="2100" b="0" i="0" dirty="0">
                <a:solidFill>
                  <a:srgbClr val="002060"/>
                </a:solidFill>
              </a:rPr>
              <a:t>This process continues until </a:t>
            </a:r>
            <a:r>
              <a:rPr lang="en-US" sz="2100" b="0" i="0" dirty="0">
                <a:solidFill>
                  <a:srgbClr val="002060"/>
                </a:solidFill>
              </a:rPr>
              <a:t>the parental dominance for </a:t>
            </a:r>
            <a:r>
              <a:rPr lang="en-US" sz="2100" b="0" i="0" dirty="0"/>
              <a:t>K i</a:t>
            </a:r>
            <a:r>
              <a:rPr lang="en-US" sz="2100" b="0" i="0" dirty="0">
                <a:solidFill>
                  <a:srgbClr val="002060"/>
                </a:solidFill>
              </a:rPr>
              <a:t>s satisfied.</a:t>
            </a:r>
          </a:p>
          <a:p>
            <a:pPr lvl="1"/>
            <a:r>
              <a:rPr lang="en-US" sz="2100" b="0" i="0" dirty="0">
                <a:solidFill>
                  <a:srgbClr val="002060"/>
                </a:solidFill>
              </a:rPr>
              <a:t>After completing the “</a:t>
            </a:r>
            <a:r>
              <a:rPr lang="en-US" sz="2100" b="0" i="0" dirty="0" err="1"/>
              <a:t>heapification</a:t>
            </a:r>
            <a:r>
              <a:rPr lang="en-US" sz="2100" b="0" i="0" dirty="0">
                <a:solidFill>
                  <a:srgbClr val="002060"/>
                </a:solidFill>
              </a:rPr>
              <a:t>” of the subtree rooted at the current parental node, the algorithm proceeds to do the same for the node’s immediate predecessor</a:t>
            </a:r>
          </a:p>
          <a:p>
            <a:pPr lvl="1"/>
            <a:r>
              <a:rPr lang="en-US" sz="2100" b="0" i="0" dirty="0">
                <a:solidFill>
                  <a:srgbClr val="002060"/>
                </a:solidFill>
              </a:rPr>
              <a:t>The algorithm stops after this is done for the root of the tree.</a:t>
            </a:r>
            <a:endParaRPr lang="en-IN" sz="2100" i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484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51DF3-BB36-42DD-B743-17C58A5E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B0A27-C069-48A9-A6E3-D366844A1D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3379" y="1016558"/>
                <a:ext cx="10612256" cy="584144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3000" dirty="0">
                    <a:solidFill>
                      <a:srgbClr val="FF0000"/>
                    </a:solidFill>
                  </a:rPr>
                  <a:t>Third feasible solution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IN" sz="2200" i="0" dirty="0">
                    <a:solidFill>
                      <a:srgbClr val="002060"/>
                    </a:solidFill>
                  </a:rPr>
                  <a:t>Consider the objects according to the ratio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IN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2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2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200" i="0" dirty="0">
                    <a:solidFill>
                      <a:srgbClr val="002060"/>
                    </a:solidFill>
                  </a:rPr>
                  <a:t>  (decreasing order)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</a:pP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IN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𝟑𝟖</m:t>
                    </m:r>
                  </m:oMath>
                </a14:m>
                <a:r>
                  <a:rPr lang="en-IN" sz="2200" i="0" dirty="0">
                    <a:solidFill>
                      <a:srgbClr val="002060"/>
                    </a:solidFill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IN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IN" sz="2200" i="0" dirty="0">
                    <a:solidFill>
                      <a:srgbClr val="002060"/>
                    </a:solidFill>
                  </a:rPr>
                  <a:t>  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IN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IN" sz="2200" i="0" dirty="0">
                    <a:solidFill>
                      <a:srgbClr val="002060"/>
                    </a:solidFill>
                  </a:rPr>
                  <a:t>       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IN" sz="2200" i="0" dirty="0"/>
                  <a:t>Object with highest ratio is considered first and so on 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IN" sz="2200" i="0" dirty="0">
                    <a:solidFill>
                      <a:srgbClr val="002060"/>
                    </a:solidFill>
                  </a:rPr>
                  <a:t>Object 2 (highest ratio) with weight </a:t>
                </a:r>
                <a:r>
                  <a:rPr lang="en-IN" sz="2200" i="0" dirty="0"/>
                  <a:t>15</a:t>
                </a:r>
                <a:r>
                  <a:rPr lang="en-IN" sz="2200" i="0" dirty="0">
                    <a:solidFill>
                      <a:srgbClr val="002060"/>
                    </a:solidFill>
                  </a:rPr>
                  <a:t> can be put into the knapsack in its entirety . So </a:t>
                </a:r>
                <a:r>
                  <a:rPr lang="en-IN" sz="2200" i="0" dirty="0"/>
                  <a:t>x2=1 </a:t>
                </a:r>
                <a:r>
                  <a:rPr lang="en-IN" sz="2200" i="0" dirty="0">
                    <a:solidFill>
                      <a:srgbClr val="002060"/>
                    </a:solidFill>
                  </a:rPr>
                  <a:t>and </a:t>
                </a:r>
                <a:r>
                  <a:rPr lang="en-IN" sz="2200" i="0" dirty="0" err="1"/>
                  <a:t>RemCap</a:t>
                </a:r>
                <a:r>
                  <a:rPr lang="en-IN" sz="2200" i="0" dirty="0"/>
                  <a:t> =5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IN" sz="2200" i="0" dirty="0"/>
                  <a:t>Object 3 (second highest ratio) with weight 10 is considered but cant be put into the bag in its entirety </a:t>
                </a:r>
                <a:r>
                  <a:rPr lang="en-IN" sz="2200" i="0" dirty="0">
                    <a:solidFill>
                      <a:srgbClr val="002060"/>
                    </a:solidFill>
                  </a:rPr>
                  <a:t>(</a:t>
                </a:r>
                <a:r>
                  <a:rPr lang="en-IN" sz="2200" i="0" dirty="0" err="1">
                    <a:solidFill>
                      <a:srgbClr val="002060"/>
                    </a:solidFill>
                  </a:rPr>
                  <a:t>RemCap</a:t>
                </a:r>
                <a:r>
                  <a:rPr lang="en-IN" sz="2200" i="0" dirty="0">
                    <a:solidFill>
                      <a:srgbClr val="002060"/>
                    </a:solidFill>
                  </a:rPr>
                  <a:t>&lt;w3)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IN" sz="2200" i="0" dirty="0">
                    <a:solidFill>
                      <a:srgbClr val="002060"/>
                    </a:solidFill>
                  </a:rPr>
                  <a:t>Hence a fraction 5/10, i.e. 1/2 is put into the knapsack, </a:t>
                </a:r>
                <a:r>
                  <a:rPr lang="en-IN" sz="2200" i="0" dirty="0"/>
                  <a:t>x3=1/2, </a:t>
                </a:r>
                <a:r>
                  <a:rPr lang="en-IN" sz="2200" i="0" dirty="0" err="1"/>
                  <a:t>RemCap</a:t>
                </a:r>
                <a:r>
                  <a:rPr lang="en-IN" sz="2200" i="0" dirty="0"/>
                  <a:t> =0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IN" sz="2200" i="0" dirty="0"/>
                  <a:t>Remaining objects cant be put into the knapsack</a:t>
                </a:r>
              </a:p>
              <a:p>
                <a:pPr lvl="1"/>
                <a:endParaRPr lang="en-IN" b="0" i="0" dirty="0">
                  <a:solidFill>
                    <a:srgbClr val="002060"/>
                  </a:solidFill>
                </a:endParaRPr>
              </a:p>
              <a:p>
                <a:pPr marL="539750" lvl="1" indent="0"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𝐭𝐨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IN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sz="2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type m:val="skw"/>
                              <m:ctrlPr>
                                <a:rPr lang="en-IN" sz="2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e>
                      </m:nary>
                    </m:oMath>
                  </m:oMathPara>
                </a14:m>
                <a:endParaRPr lang="en-IN" sz="2200" i="0" dirty="0"/>
              </a:p>
              <a:p>
                <a:pPr marL="539750" lvl="1" indent="0">
                  <a:spcBef>
                    <a:spcPts val="200"/>
                  </a:spcBef>
                  <a:buNone/>
                </a:pPr>
                <a:endParaRPr lang="en-IN" b="0" i="0" dirty="0"/>
              </a:p>
              <a:p>
                <a:pPr marL="539750" lvl="1" indent="0"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𝐭𝐨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IN" sz="2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IN" sz="22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</a:rPr>
                            <m:t>𝟐𝟒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  <m:r>
                            <a:rPr lang="en-IN" sz="2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type m:val="skw"/>
                              <m:ctrlPr>
                                <a:rPr lang="en-IN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IN" sz="22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𝟑𝟏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IN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nary>
                    </m:oMath>
                  </m:oMathPara>
                </a14:m>
                <a:endParaRPr lang="en-IN" sz="2200" i="0" dirty="0"/>
              </a:p>
              <a:p>
                <a:pPr marL="539750" lvl="1" indent="0">
                  <a:spcBef>
                    <a:spcPts val="200"/>
                  </a:spcBef>
                  <a:buNone/>
                </a:pPr>
                <a:endParaRPr lang="en-IN" b="0" i="0" dirty="0"/>
              </a:p>
              <a:p>
                <a:pPr marL="539750" lvl="1" indent="0" algn="ctr">
                  <a:spcBef>
                    <a:spcPts val="200"/>
                  </a:spcBef>
                  <a:buNone/>
                </a:pPr>
                <a:r>
                  <a:rPr lang="en-IN" sz="2200" i="0" dirty="0">
                    <a:solidFill>
                      <a:srgbClr val="002060"/>
                    </a:solidFill>
                  </a:rPr>
                  <a:t>The solution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IN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IN" sz="2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2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type m:val="skw"/>
                            <m:ctrlPr>
                              <a:rPr lang="en-IN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IN" sz="2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</m:e>
                    </m:d>
                  </m:oMath>
                </a14:m>
                <a:endParaRPr lang="en-IN" sz="2200" i="0" dirty="0">
                  <a:solidFill>
                    <a:srgbClr val="002060"/>
                  </a:solidFill>
                </a:endParaRPr>
              </a:p>
              <a:p>
                <a:pPr lvl="1"/>
                <a:endParaRPr lang="en-IN" sz="2200" b="0" i="0" dirty="0"/>
              </a:p>
              <a:p>
                <a:pPr lvl="1"/>
                <a:endParaRPr lang="en-IN" sz="2200" b="0" i="0" dirty="0"/>
              </a:p>
              <a:p>
                <a:endParaRPr lang="en-IN" dirty="0">
                  <a:solidFill>
                    <a:srgbClr val="FF0000"/>
                  </a:solidFill>
                </a:endParaRP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BDB0A27-C069-48A9-A6E3-D366844A1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3379" y="1016558"/>
                <a:ext cx="10612256" cy="5841442"/>
              </a:xfrm>
              <a:blipFill>
                <a:blip r:embed="rId2"/>
                <a:stretch>
                  <a:fillRect l="-1149" t="-3027" r="-747" b="-106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9CCDAC-F6E8-4655-B2DD-88739C8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2202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AFC08390-B3A1-4CAC-8310-941E45B83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66" t="27157" r="69669" b="44698"/>
          <a:stretch/>
        </p:blipFill>
        <p:spPr>
          <a:xfrm>
            <a:off x="1388360" y="2136927"/>
            <a:ext cx="2635050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130EA6-6687-4C5E-8F59-569C4FE8C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830" y="2173383"/>
            <a:ext cx="2635200" cy="17654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C5F597E-BB34-4218-8942-1B67226A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58" y="2136927"/>
            <a:ext cx="2794030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BA24B96-13C3-403F-B706-AD03B900C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60" y="4642501"/>
            <a:ext cx="2664000" cy="17081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DCCBE2-ECC6-403E-ACDC-807F468C2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830" y="4642501"/>
            <a:ext cx="2620588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5C075F6-2AE5-426D-8D6A-811E210A0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440" y="4642501"/>
            <a:ext cx="2664000" cy="17670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xmlns="" id="{0AFC0365-C8C7-4577-95E6-37C3E00D97EE}"/>
              </a:ext>
            </a:extLst>
          </p:cNvPr>
          <p:cNvSpPr/>
          <p:nvPr/>
        </p:nvSpPr>
        <p:spPr>
          <a:xfrm>
            <a:off x="4092302" y="3028911"/>
            <a:ext cx="792000" cy="288000"/>
          </a:xfrm>
          <a:prstGeom prst="rightArrow">
            <a:avLst/>
          </a:prstGeom>
          <a:solidFill>
            <a:srgbClr val="0070C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15225903-643C-4679-9F39-92BA8CE66F4B}"/>
              </a:ext>
            </a:extLst>
          </p:cNvPr>
          <p:cNvSpPr/>
          <p:nvPr/>
        </p:nvSpPr>
        <p:spPr>
          <a:xfrm>
            <a:off x="7644825" y="3036927"/>
            <a:ext cx="792000" cy="288000"/>
          </a:xfrm>
          <a:prstGeom prst="rightArrow">
            <a:avLst/>
          </a:prstGeom>
          <a:solidFill>
            <a:srgbClr val="0070C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C7D1B3C5-1655-4046-AB55-4F89C88703C8}"/>
              </a:ext>
            </a:extLst>
          </p:cNvPr>
          <p:cNvSpPr/>
          <p:nvPr/>
        </p:nvSpPr>
        <p:spPr>
          <a:xfrm>
            <a:off x="4126649" y="5352574"/>
            <a:ext cx="792000" cy="288000"/>
          </a:xfrm>
          <a:prstGeom prst="rightArrow">
            <a:avLst/>
          </a:prstGeom>
          <a:solidFill>
            <a:srgbClr val="0070C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244CA043-80CB-4272-8B2B-3A9E081A45EB}"/>
              </a:ext>
            </a:extLst>
          </p:cNvPr>
          <p:cNvSpPr/>
          <p:nvPr/>
        </p:nvSpPr>
        <p:spPr>
          <a:xfrm>
            <a:off x="7637599" y="5352574"/>
            <a:ext cx="792000" cy="288000"/>
          </a:xfrm>
          <a:prstGeom prst="rightArrow">
            <a:avLst/>
          </a:prstGeom>
          <a:solidFill>
            <a:srgbClr val="0070C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2D27097-FDF5-4849-BCE5-7ECE7F321A49}"/>
              </a:ext>
            </a:extLst>
          </p:cNvPr>
          <p:cNvSpPr/>
          <p:nvPr/>
        </p:nvSpPr>
        <p:spPr>
          <a:xfrm>
            <a:off x="1233378" y="1174167"/>
            <a:ext cx="89995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Construct a heap for the following list of numbers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2, 9, 7, 6, 5, 8.</a:t>
            </a:r>
          </a:p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21018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construct a heap for the following list of numbers </a:t>
            </a:r>
          </a:p>
          <a:p>
            <a:pPr marL="0" indent="0" algn="ctr">
              <a:buNone/>
            </a:pPr>
            <a:r>
              <a:rPr lang="en-US" altLang="en-US" dirty="0"/>
              <a:t>4, 1, 3, 2, 16, 9, 10, 14, 8, 7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5E0C06B-EAAE-48A3-99C8-A2CD2F81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262" y="2999765"/>
            <a:ext cx="6437934" cy="2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431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F6FB7DB5-C03D-4AA0-83F2-048613C27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43" t="19032" r="20240" b="9298"/>
          <a:stretch/>
        </p:blipFill>
        <p:spPr>
          <a:xfrm>
            <a:off x="2757715" y="1209529"/>
            <a:ext cx="7794655" cy="50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71445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Top-down heap construction</a:t>
            </a:r>
          </a:p>
          <a:p>
            <a:pPr lvl="1"/>
            <a:r>
              <a:rPr lang="en-IN" sz="2200" i="0" dirty="0">
                <a:solidFill>
                  <a:srgbClr val="002060"/>
                </a:solidFill>
              </a:rPr>
              <a:t>Successive </a:t>
            </a:r>
            <a:r>
              <a:rPr lang="en-US" sz="2200" i="0" dirty="0">
                <a:solidFill>
                  <a:srgbClr val="002060"/>
                </a:solidFill>
              </a:rPr>
              <a:t>insertions of a new key into a previously constructed heap</a:t>
            </a:r>
          </a:p>
          <a:p>
            <a:r>
              <a:rPr lang="en-US" dirty="0"/>
              <a:t>How to insert a new key 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 </a:t>
            </a:r>
            <a:r>
              <a:rPr lang="en-IN" dirty="0"/>
              <a:t>into a heap?</a:t>
            </a:r>
          </a:p>
          <a:p>
            <a:pPr lvl="1"/>
            <a:r>
              <a:rPr lang="en-US" sz="2400" b="0" i="0" dirty="0">
                <a:solidFill>
                  <a:srgbClr val="002060"/>
                </a:solidFill>
              </a:rPr>
              <a:t>First, attach a new node with key </a:t>
            </a:r>
            <a:r>
              <a:rPr lang="en-US" sz="2400" i="0" dirty="0"/>
              <a:t>K</a:t>
            </a:r>
            <a:r>
              <a:rPr lang="en-US" sz="2400" b="0" i="0" dirty="0">
                <a:solidFill>
                  <a:srgbClr val="002060"/>
                </a:solidFill>
              </a:rPr>
              <a:t> in it after the last leaf of the </a:t>
            </a:r>
            <a:r>
              <a:rPr lang="en-IN" sz="2400" b="0" i="0" dirty="0">
                <a:solidFill>
                  <a:srgbClr val="002060"/>
                </a:solidFill>
              </a:rPr>
              <a:t>existing heap.</a:t>
            </a:r>
          </a:p>
          <a:p>
            <a:pPr lvl="1"/>
            <a:r>
              <a:rPr lang="en-US" sz="2400" b="0" i="0" dirty="0">
                <a:solidFill>
                  <a:srgbClr val="002060"/>
                </a:solidFill>
              </a:rPr>
              <a:t>Then shift </a:t>
            </a:r>
            <a:r>
              <a:rPr lang="en-US" sz="2400" i="0" dirty="0"/>
              <a:t>K</a:t>
            </a:r>
            <a:r>
              <a:rPr lang="en-US" sz="2400" b="0" i="0" dirty="0">
                <a:solidFill>
                  <a:srgbClr val="002060"/>
                </a:solidFill>
              </a:rPr>
              <a:t> up to its appropriate place in the new heap as follows.</a:t>
            </a:r>
          </a:p>
          <a:p>
            <a:pPr lvl="2"/>
            <a:r>
              <a:rPr lang="en-US" sz="2200" b="0" i="0" dirty="0">
                <a:solidFill>
                  <a:srgbClr val="002060"/>
                </a:solidFill>
              </a:rPr>
              <a:t>Compare </a:t>
            </a:r>
            <a:r>
              <a:rPr lang="en-US" sz="2200" b="1" i="0" dirty="0"/>
              <a:t>K</a:t>
            </a:r>
            <a:r>
              <a:rPr lang="en-US" sz="2200" b="0" i="0" dirty="0">
                <a:solidFill>
                  <a:srgbClr val="002060"/>
                </a:solidFill>
              </a:rPr>
              <a:t> with its parent’s key: if the latter is greater than or equal to </a:t>
            </a:r>
            <a:r>
              <a:rPr lang="en-US" sz="2200" b="1" i="0" dirty="0"/>
              <a:t>K</a:t>
            </a:r>
            <a:r>
              <a:rPr lang="en-US" sz="2200" b="0" i="0" dirty="0">
                <a:solidFill>
                  <a:srgbClr val="002060"/>
                </a:solidFill>
              </a:rPr>
              <a:t>, stop (the structure is a heap);</a:t>
            </a:r>
          </a:p>
          <a:p>
            <a:pPr lvl="2"/>
            <a:r>
              <a:rPr lang="en-US" sz="2200" b="0" i="0" dirty="0">
                <a:solidFill>
                  <a:srgbClr val="002060"/>
                </a:solidFill>
              </a:rPr>
              <a:t>Otherwise, swap these two keys and compare </a:t>
            </a:r>
            <a:r>
              <a:rPr lang="en-US" sz="2200" b="1" i="0" dirty="0"/>
              <a:t>K</a:t>
            </a:r>
            <a:r>
              <a:rPr lang="en-US" sz="2200" b="0" i="0" dirty="0">
                <a:solidFill>
                  <a:srgbClr val="002060"/>
                </a:solidFill>
              </a:rPr>
              <a:t> with its </a:t>
            </a:r>
            <a:r>
              <a:rPr lang="en-IN" sz="2200" b="0" i="0" dirty="0">
                <a:solidFill>
                  <a:srgbClr val="002060"/>
                </a:solidFill>
              </a:rPr>
              <a:t>new parent.</a:t>
            </a:r>
          </a:p>
          <a:p>
            <a:pPr lvl="2"/>
            <a:r>
              <a:rPr lang="en-US" sz="2200" b="0" i="0" dirty="0">
                <a:solidFill>
                  <a:srgbClr val="002060"/>
                </a:solidFill>
              </a:rPr>
              <a:t>This swapping continues until </a:t>
            </a:r>
            <a:r>
              <a:rPr lang="en-US" sz="2200" b="1" i="0" dirty="0"/>
              <a:t>K</a:t>
            </a:r>
            <a:r>
              <a:rPr lang="en-US" sz="2200" b="0" i="0" dirty="0">
                <a:solidFill>
                  <a:srgbClr val="002060"/>
                </a:solidFill>
              </a:rPr>
              <a:t> is not greater than its last parent or </a:t>
            </a:r>
            <a:r>
              <a:rPr lang="en-IN" sz="2200" b="0" i="0" dirty="0">
                <a:solidFill>
                  <a:srgbClr val="002060"/>
                </a:solidFill>
              </a:rPr>
              <a:t>it reaches the root</a:t>
            </a:r>
            <a:endParaRPr lang="en-US" sz="2200" b="0" i="0" dirty="0">
              <a:solidFill>
                <a:srgbClr val="00206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63331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top-down heap construction</a:t>
            </a:r>
          </a:p>
          <a:p>
            <a:pPr lvl="1"/>
            <a:r>
              <a:rPr lang="en-IN" i="0" dirty="0">
                <a:solidFill>
                  <a:srgbClr val="002060"/>
                </a:solidFill>
              </a:rPr>
              <a:t>Successive </a:t>
            </a:r>
            <a:r>
              <a:rPr lang="en-US" i="0" dirty="0">
                <a:solidFill>
                  <a:srgbClr val="002060"/>
                </a:solidFill>
              </a:rPr>
              <a:t>insertions of a new key into a previously constructed heap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16135B7-CF78-4CE6-8C54-5C51BC17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08" y="2545485"/>
            <a:ext cx="2713706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738C1D-A789-4452-A87E-6C7C65917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98" y="2545485"/>
            <a:ext cx="2986364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70D2E2D-3B5E-4ABE-B867-D3E6740C1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247" y="2529000"/>
            <a:ext cx="3144578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048BA6D-907F-4130-8463-71E08EC4C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200" y="4736936"/>
            <a:ext cx="2972571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xmlns="" id="{0B62166F-E8E1-483E-96C2-F2F309B44A27}"/>
              </a:ext>
            </a:extLst>
          </p:cNvPr>
          <p:cNvSpPr/>
          <p:nvPr/>
        </p:nvSpPr>
        <p:spPr>
          <a:xfrm>
            <a:off x="4207098" y="3285000"/>
            <a:ext cx="648000" cy="288000"/>
          </a:xfrm>
          <a:prstGeom prst="rightArrow">
            <a:avLst/>
          </a:prstGeom>
          <a:solidFill>
            <a:srgbClr val="0070C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12090C7A-1C02-43D7-A321-B5D6A0E82F25}"/>
              </a:ext>
            </a:extLst>
          </p:cNvPr>
          <p:cNvSpPr/>
          <p:nvPr/>
        </p:nvSpPr>
        <p:spPr>
          <a:xfrm>
            <a:off x="7893246" y="3285000"/>
            <a:ext cx="648000" cy="288000"/>
          </a:xfrm>
          <a:prstGeom prst="rightArrow">
            <a:avLst/>
          </a:prstGeom>
          <a:solidFill>
            <a:srgbClr val="0070C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8719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delete an item form the heap?</a:t>
            </a:r>
          </a:p>
          <a:p>
            <a:r>
              <a:rPr lang="en-IN" dirty="0"/>
              <a:t>Special case- </a:t>
            </a:r>
            <a:r>
              <a:rPr lang="en-IN" dirty="0">
                <a:solidFill>
                  <a:srgbClr val="FF0000"/>
                </a:solidFill>
              </a:rPr>
              <a:t>Deletion of root 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9D83CC8-CB1A-4FF6-85A7-9A4440EC2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6" t="33430" r="11785" b="21256"/>
          <a:stretch/>
        </p:blipFill>
        <p:spPr>
          <a:xfrm>
            <a:off x="1778652" y="2322286"/>
            <a:ext cx="9521708" cy="31060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44211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528" y="1254034"/>
            <a:ext cx="11044107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Steps illustrating the deletion of root element from the heap 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A002E54-8AE4-4361-9BAF-5BE84C534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6" t="30144" r="18193" b="21627"/>
          <a:stretch/>
        </p:blipFill>
        <p:spPr>
          <a:xfrm>
            <a:off x="998236" y="1974501"/>
            <a:ext cx="10847398" cy="41027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29391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/>
              <a:t>Heap Sort </a:t>
            </a:r>
          </a:p>
          <a:p>
            <a:r>
              <a:rPr lang="en-US" dirty="0"/>
              <a:t>An interesting sorting algorithm discovered by J. W. J. Williams </a:t>
            </a:r>
          </a:p>
          <a:p>
            <a:r>
              <a:rPr lang="en-US" dirty="0"/>
              <a:t>This is a two-stage algorithm that works as follows.</a:t>
            </a:r>
          </a:p>
          <a:p>
            <a:pPr lvl="1"/>
            <a:r>
              <a:rPr lang="en-US" i="0" dirty="0"/>
              <a:t>Stage 1 </a:t>
            </a:r>
            <a:r>
              <a:rPr lang="en-US" b="0" i="0" dirty="0"/>
              <a:t>(heap construction): </a:t>
            </a:r>
            <a:r>
              <a:rPr lang="en-US" i="0" dirty="0">
                <a:solidFill>
                  <a:srgbClr val="002060"/>
                </a:solidFill>
              </a:rPr>
              <a:t>Construct a heap for a given array.</a:t>
            </a:r>
          </a:p>
          <a:p>
            <a:pPr lvl="1"/>
            <a:r>
              <a:rPr lang="en-US" i="0" dirty="0"/>
              <a:t>Stage 2 </a:t>
            </a:r>
            <a:r>
              <a:rPr lang="en-US" b="0" i="0" dirty="0"/>
              <a:t>(maximum deletions): </a:t>
            </a:r>
            <a:r>
              <a:rPr lang="en-US" i="0" dirty="0">
                <a:solidFill>
                  <a:srgbClr val="002060"/>
                </a:solidFill>
              </a:rPr>
              <a:t>Apply the root-deletion operation n − 1 times </a:t>
            </a:r>
            <a:r>
              <a:rPr lang="en-IN" i="0" dirty="0">
                <a:solidFill>
                  <a:srgbClr val="002060"/>
                </a:solidFill>
              </a:rPr>
              <a:t>to the remaining heap.</a:t>
            </a:r>
          </a:p>
        </p:txBody>
      </p:sp>
    </p:spTree>
    <p:extLst>
      <p:ext uri="{BB962C8B-B14F-4D97-AF65-F5344CB8AC3E}">
        <p14:creationId xmlns:p14="http://schemas.microsoft.com/office/powerpoint/2010/main" xmlns="" val="172553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and Heap Sort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240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/>
              <a:t>Sort the following elements using heap sort </a:t>
            </a:r>
          </a:p>
          <a:p>
            <a:pPr marL="0" indent="0" algn="ctr">
              <a:buNone/>
            </a:pPr>
            <a:r>
              <a:rPr lang="en-IN" b="0" dirty="0"/>
              <a:t>2, 9, 7, 6, 5, 8</a:t>
            </a:r>
          </a:p>
          <a:p>
            <a:pPr marL="0" indent="0" algn="ctr">
              <a:buNone/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54E4B2-FA00-4006-8CB1-BF60373D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67" t="28984" r="44643" b="28032"/>
          <a:stretch/>
        </p:blipFill>
        <p:spPr>
          <a:xfrm>
            <a:off x="1233378" y="2438401"/>
            <a:ext cx="2583543" cy="294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17FE4D-0403-45C8-8FDF-AED19A792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90" t="3087" r="15308" b="6036"/>
          <a:stretch/>
        </p:blipFill>
        <p:spPr>
          <a:xfrm>
            <a:off x="8334518" y="1604808"/>
            <a:ext cx="2624103" cy="5040000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6237CD13-0176-4F1B-96A5-B4AC3FD9D0A5}"/>
              </a:ext>
            </a:extLst>
          </p:cNvPr>
          <p:cNvCxnSpPr/>
          <p:nvPr/>
        </p:nvCxnSpPr>
        <p:spPr>
          <a:xfrm>
            <a:off x="3941943" y="3636833"/>
            <a:ext cx="4192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939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xmlns="" id="{CB73C468-D875-4A8E-A540-E43BF8232D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B35E95-DE6F-4A18-85D9-EB57964D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cap="all">
                <a:solidFill>
                  <a:schemeClr val="tx2"/>
                </a:solidFill>
              </a:rPr>
              <a:t>Greedy Method 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xmlns="" id="{B4734F2F-19FC-4D35-9BDE-5CEAD57D9B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xmlns="" id="{D97A8A26-FD96-4968-A34A-727382AC7E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8FE59416-6E6A-498A-BFFC-40BFAACD4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403" y="1830162"/>
            <a:ext cx="4207669" cy="33976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2A27CEF-3AAC-4515-A158-D224F10F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0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C01281-B42F-49B8-9F89-27A85E27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E0883-E964-41E7-BBD7-39A1722277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First feasible solution =28.2</a:t>
                </a:r>
              </a:p>
              <a:p>
                <a:r>
                  <a:rPr lang="en-IN" dirty="0">
                    <a:solidFill>
                      <a:srgbClr val="FF0000"/>
                    </a:solidFill>
                  </a:rPr>
                  <a:t>Second feasible solution =31</a:t>
                </a:r>
              </a:p>
              <a:p>
                <a:r>
                  <a:rPr lang="en-IN" dirty="0"/>
                  <a:t>Third feasible solution =31.5</a:t>
                </a:r>
              </a:p>
              <a:p>
                <a:r>
                  <a:rPr lang="en-IN" dirty="0">
                    <a:solidFill>
                      <a:srgbClr val="FF0000"/>
                    </a:solidFill>
                  </a:rPr>
                  <a:t>Since the objective function is to maximize the profit, 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rgbClr val="FF0000"/>
                    </a:solidFill>
                  </a:rPr>
                  <a:t>      the optimal solution is  </a:t>
                </a:r>
              </a:p>
              <a:p>
                <a:pPr lvl="1"/>
                <a:r>
                  <a:rPr lang="en-IN" sz="2400" i="0" dirty="0">
                    <a:solidFill>
                      <a:srgbClr val="002060"/>
                    </a:solidFill>
                  </a:rPr>
                  <a:t>Profit =31.5</a:t>
                </a:r>
              </a:p>
              <a:p>
                <a:pPr lvl="1"/>
                <a:r>
                  <a:rPr lang="en-IN" sz="2400" i="0" dirty="0">
                    <a:solidFill>
                      <a:srgbClr val="002060"/>
                    </a:solidFill>
                  </a:rPr>
                  <a:t>The solution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I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I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IN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type m:val="skw"/>
                            <m:ctrlPr>
                              <a:rPr lang="en-I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I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4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</m:e>
                    </m:d>
                  </m:oMath>
                </a14:m>
                <a:endParaRPr lang="en-IN" i="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4E0883-E964-41E7-BBD7-39A172227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13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00D68B-3620-479F-B442-9EA4A8CC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697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08630D-D35F-43C1-854F-E724AA1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BC59B1-F700-438A-92A1-F1761B235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Homework </a:t>
            </a:r>
          </a:p>
          <a:p>
            <a:pPr marL="0" indent="0">
              <a:buNone/>
            </a:pPr>
            <a:r>
              <a:rPr lang="en-US" b="0" dirty="0"/>
              <a:t>Consider the following instance of the knapsack problems.</a:t>
            </a:r>
          </a:p>
          <a:p>
            <a:pPr>
              <a:lnSpc>
                <a:spcPct val="150000"/>
              </a:lnSpc>
            </a:pPr>
            <a:r>
              <a:rPr lang="en-IN" b="0" dirty="0">
                <a:solidFill>
                  <a:srgbClr val="FF0000"/>
                </a:solidFill>
              </a:rPr>
              <a:t>Find all the feasible solutions and hence an optimal solution                      </a:t>
            </a:r>
            <a:r>
              <a:rPr lang="en-IN" b="0" dirty="0"/>
              <a:t>n = 3, m= 20, (p</a:t>
            </a:r>
            <a:r>
              <a:rPr lang="en-IN" b="0" baseline="-25000" dirty="0"/>
              <a:t>1</a:t>
            </a:r>
            <a:r>
              <a:rPr lang="en-IN" b="0" dirty="0"/>
              <a:t>,p</a:t>
            </a:r>
            <a:r>
              <a:rPr lang="en-IN" b="0" baseline="-25000" dirty="0"/>
              <a:t>2</a:t>
            </a:r>
            <a:r>
              <a:rPr lang="en-IN" b="0" dirty="0"/>
              <a:t>,p</a:t>
            </a:r>
            <a:r>
              <a:rPr lang="en-IN" b="0" baseline="-25000" dirty="0"/>
              <a:t>3</a:t>
            </a:r>
            <a:r>
              <a:rPr lang="en-IN" b="0" dirty="0"/>
              <a:t>)=(30, 21, 18) and (w</a:t>
            </a:r>
            <a:r>
              <a:rPr lang="en-IN" b="0" baseline="-25000" dirty="0"/>
              <a:t>1</a:t>
            </a:r>
            <a:r>
              <a:rPr lang="en-IN" b="0" dirty="0"/>
              <a:t>,w</a:t>
            </a:r>
            <a:r>
              <a:rPr lang="en-IN" b="0" baseline="-25000" dirty="0"/>
              <a:t>2</a:t>
            </a:r>
            <a:r>
              <a:rPr lang="en-IN" b="0" dirty="0"/>
              <a:t>,w</a:t>
            </a:r>
            <a:r>
              <a:rPr lang="en-IN" b="0" baseline="-25000" dirty="0"/>
              <a:t>3</a:t>
            </a:r>
            <a:r>
              <a:rPr lang="en-IN" b="0" dirty="0"/>
              <a:t>)= (18,15,10).</a:t>
            </a:r>
          </a:p>
          <a:p>
            <a:pPr>
              <a:lnSpc>
                <a:spcPct val="150000"/>
              </a:lnSpc>
            </a:pPr>
            <a:r>
              <a:rPr lang="en-IN" b="0" dirty="0">
                <a:solidFill>
                  <a:srgbClr val="FF0000"/>
                </a:solidFill>
              </a:rPr>
              <a:t>Find all the feasible solutions and hence an optimal solution                 </a:t>
            </a:r>
            <a:r>
              <a:rPr lang="en-IN" b="0" dirty="0"/>
              <a:t>N=7, m=15, pi=(10,5,15,7,6,18,3) and </a:t>
            </a:r>
            <a:r>
              <a:rPr lang="en-IN" b="0" dirty="0" err="1"/>
              <a:t>wi</a:t>
            </a:r>
            <a:r>
              <a:rPr lang="en-IN" b="0" dirty="0"/>
              <a:t>=(2,3,5,7,1,4,1)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694C02-6717-403E-86F2-698E4DFF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779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702271-70C2-4B4C-B6E2-6670598A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49172A-A340-4B97-A1FF-BE7264F5A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153551"/>
            <a:ext cx="10612256" cy="54912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ALGORITHM</a:t>
            </a:r>
            <a:r>
              <a:rPr lang="en-US" sz="2000" dirty="0"/>
              <a:t> </a:t>
            </a:r>
            <a:r>
              <a:rPr lang="en-US" sz="2000" dirty="0" err="1"/>
              <a:t>Greedy_Knapsack</a:t>
            </a:r>
            <a:r>
              <a:rPr lang="en-US" sz="2000" dirty="0"/>
              <a:t>(</a:t>
            </a:r>
            <a:r>
              <a:rPr lang="en-US" sz="2000" dirty="0" err="1"/>
              <a:t>m,n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000" dirty="0"/>
              <a:t>for( </a:t>
            </a:r>
            <a:r>
              <a:rPr lang="en-US" sz="2000" dirty="0" err="1"/>
              <a:t>i</a:t>
            </a:r>
            <a:r>
              <a:rPr lang="en-US" sz="2000" dirty="0"/>
              <a:t> = 1 to n ) do</a:t>
            </a:r>
            <a:r>
              <a:rPr lang="en-IN" sz="2000" dirty="0"/>
              <a:t>   x[ </a:t>
            </a:r>
            <a:r>
              <a:rPr lang="en-IN" sz="2000" dirty="0" err="1"/>
              <a:t>i</a:t>
            </a:r>
            <a:r>
              <a:rPr lang="en-IN" sz="2000" dirty="0"/>
              <a:t> ] = 0.0</a:t>
            </a:r>
          </a:p>
          <a:p>
            <a:pPr marL="0" indent="0">
              <a:buNone/>
            </a:pPr>
            <a:r>
              <a:rPr lang="en-IN" sz="2000" dirty="0"/>
              <a:t>u=m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</a:rPr>
              <a:t>for( </a:t>
            </a:r>
            <a:r>
              <a:rPr lang="en-IN" sz="2000" dirty="0" err="1">
                <a:solidFill>
                  <a:srgbClr val="0070C0"/>
                </a:solidFill>
              </a:rPr>
              <a:t>i</a:t>
            </a:r>
            <a:r>
              <a:rPr lang="en-IN" sz="2000" dirty="0">
                <a:solidFill>
                  <a:srgbClr val="0070C0"/>
                </a:solidFill>
              </a:rPr>
              <a:t> = 1 to n ) do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</a:rPr>
              <a:t>  {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</a:rPr>
              <a:t>     if( w[ </a:t>
            </a:r>
            <a:r>
              <a:rPr lang="en-IN" sz="2000" dirty="0" err="1">
                <a:solidFill>
                  <a:srgbClr val="0070C0"/>
                </a:solidFill>
              </a:rPr>
              <a:t>i</a:t>
            </a:r>
            <a:r>
              <a:rPr lang="en-IN" sz="2000" dirty="0">
                <a:solidFill>
                  <a:srgbClr val="0070C0"/>
                </a:solidFill>
              </a:rPr>
              <a:t> ]&gt;u ) then break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</a:rPr>
              <a:t>     x[ </a:t>
            </a:r>
            <a:r>
              <a:rPr lang="en-IN" sz="2000" dirty="0" err="1">
                <a:solidFill>
                  <a:srgbClr val="0070C0"/>
                </a:solidFill>
              </a:rPr>
              <a:t>i</a:t>
            </a:r>
            <a:r>
              <a:rPr lang="en-IN" sz="2000" dirty="0">
                <a:solidFill>
                  <a:srgbClr val="0070C0"/>
                </a:solidFill>
              </a:rPr>
              <a:t> ] = 1.0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</a:rPr>
              <a:t>     u=u-w[ </a:t>
            </a:r>
            <a:r>
              <a:rPr lang="en-IN" sz="2000" dirty="0" err="1">
                <a:solidFill>
                  <a:srgbClr val="0070C0"/>
                </a:solidFill>
              </a:rPr>
              <a:t>i</a:t>
            </a:r>
            <a:r>
              <a:rPr lang="en-IN" sz="2000" dirty="0">
                <a:solidFill>
                  <a:srgbClr val="0070C0"/>
                </a:solidFill>
              </a:rPr>
              <a:t> ]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</a:rPr>
              <a:t>  }</a:t>
            </a:r>
          </a:p>
          <a:p>
            <a:pPr marL="0" indent="0">
              <a:buNone/>
            </a:pPr>
            <a:r>
              <a:rPr lang="en-IN" sz="2000" dirty="0"/>
              <a:t>if( </a:t>
            </a:r>
            <a:r>
              <a:rPr lang="en-IN" sz="2000" dirty="0" err="1"/>
              <a:t>i</a:t>
            </a:r>
            <a:r>
              <a:rPr lang="en-IN" sz="2000" dirty="0"/>
              <a:t> &lt;= n ) then</a:t>
            </a:r>
          </a:p>
          <a:p>
            <a:pPr marL="0" indent="0">
              <a:buNone/>
            </a:pPr>
            <a:r>
              <a:rPr lang="en-IN" sz="2000" dirty="0"/>
              <a:t>x[ </a:t>
            </a:r>
            <a:r>
              <a:rPr lang="en-IN" sz="2000" dirty="0" err="1"/>
              <a:t>i</a:t>
            </a:r>
            <a:r>
              <a:rPr lang="en-IN" sz="2000" dirty="0"/>
              <a:t> ] = u/w[ </a:t>
            </a:r>
            <a:r>
              <a:rPr lang="en-IN" sz="2000" dirty="0" err="1"/>
              <a:t>i</a:t>
            </a:r>
            <a:r>
              <a:rPr lang="en-IN" sz="2000" dirty="0"/>
              <a:t> ]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FF0000"/>
                </a:solidFill>
              </a:rPr>
              <a:t>}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5D90A0-36F0-4D0C-B49F-046B091D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5702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AE1EDF-F326-4A26-8175-498E2180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Graphs 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0B3DAD0-16B3-4277-9366-CE00FD4B8B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33488" y="1254125"/>
            <a:ext cx="10612437" cy="5002213"/>
          </a:xfrm>
        </p:spPr>
        <p:txBody>
          <a:bodyPr/>
          <a:lstStyle/>
          <a:p>
            <a:r>
              <a:rPr lang="en-US" altLang="en-US" sz="2800" dirty="0"/>
              <a:t>A graph G = (V, E)</a:t>
            </a:r>
          </a:p>
          <a:p>
            <a:pPr lvl="1"/>
            <a:r>
              <a:rPr lang="en-US" altLang="en-US" sz="2400" dirty="0"/>
              <a:t>V = set of vertices</a:t>
            </a:r>
          </a:p>
          <a:p>
            <a:pPr lvl="1"/>
            <a:r>
              <a:rPr lang="en-US" altLang="en-US" sz="2400" dirty="0"/>
              <a:t>E = set of edges = subset of V </a:t>
            </a:r>
            <a:r>
              <a:rPr lang="en-US" altLang="en-US" sz="2400" dirty="0">
                <a:sym typeface="Symbol" panose="05050102010706020507" pitchFamily="18" charset="2"/>
              </a:rPr>
              <a:t></a:t>
            </a:r>
            <a:r>
              <a:rPr lang="en-US" altLang="en-US" sz="2400" dirty="0"/>
              <a:t> V</a:t>
            </a:r>
          </a:p>
          <a:p>
            <a:pPr lvl="1"/>
            <a:r>
              <a:rPr lang="en-US" altLang="en-US" sz="2400" dirty="0"/>
              <a:t>Thus |E| = O(|V|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)</a:t>
            </a:r>
          </a:p>
          <a:p>
            <a:pPr lvl="1"/>
            <a:endParaRPr lang="en-US" altLang="en-US" sz="2400" dirty="0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xmlns="" id="{A70E0675-F107-4AF3-9529-8D1BE3F49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657600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xmlns="" id="{369FA9EC-59EA-4A9D-BC43-5E8AA68DE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724400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xmlns="" id="{64BB26BE-3870-4B9E-84D7-A46C8B36C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724400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 dirty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xmlns="" id="{946077B5-E1DF-4CAA-B8F0-65073E7B6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791200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14" name="AutoShape 8">
            <a:extLst>
              <a:ext uri="{FF2B5EF4-FFF2-40B4-BE49-F238E27FC236}">
                <a16:creationId xmlns:a16="http://schemas.microsoft.com/office/drawing/2014/main" xmlns="" id="{2759500E-DD41-46C1-A050-67328EB808EB}"/>
              </a:ext>
            </a:extLst>
          </p:cNvPr>
          <p:cNvCxnSpPr>
            <a:cxnSpLocks noChangeShapeType="1"/>
            <a:stCxn id="10" idx="3"/>
            <a:endCxn id="11" idx="7"/>
          </p:cNvCxnSpPr>
          <p:nvPr/>
        </p:nvCxnSpPr>
        <p:spPr bwMode="auto">
          <a:xfrm flipH="1">
            <a:off x="1435100" y="4192588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9">
            <a:extLst>
              <a:ext uri="{FF2B5EF4-FFF2-40B4-BE49-F238E27FC236}">
                <a16:creationId xmlns:a16="http://schemas.microsoft.com/office/drawing/2014/main" xmlns="" id="{9156D217-159E-4144-9C66-F9BD2B422181}"/>
              </a:ext>
            </a:extLst>
          </p:cNvPr>
          <p:cNvCxnSpPr>
            <a:cxnSpLocks noChangeShapeType="1"/>
            <a:stCxn id="11" idx="5"/>
            <a:endCxn id="13" idx="1"/>
          </p:cNvCxnSpPr>
          <p:nvPr/>
        </p:nvCxnSpPr>
        <p:spPr bwMode="auto">
          <a:xfrm>
            <a:off x="1435100" y="5259388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10">
            <a:extLst>
              <a:ext uri="{FF2B5EF4-FFF2-40B4-BE49-F238E27FC236}">
                <a16:creationId xmlns:a16="http://schemas.microsoft.com/office/drawing/2014/main" xmlns="" id="{513A9372-E280-4E3E-B771-724B0FC04D99}"/>
              </a:ext>
            </a:extLst>
          </p:cNvPr>
          <p:cNvCxnSpPr>
            <a:cxnSpLocks noChangeShapeType="1"/>
            <a:stCxn id="12" idx="3"/>
            <a:endCxn id="13" idx="7"/>
          </p:cNvCxnSpPr>
          <p:nvPr/>
        </p:nvCxnSpPr>
        <p:spPr bwMode="auto">
          <a:xfrm flipH="1">
            <a:off x="2578100" y="5259388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1">
            <a:extLst>
              <a:ext uri="{FF2B5EF4-FFF2-40B4-BE49-F238E27FC236}">
                <a16:creationId xmlns:a16="http://schemas.microsoft.com/office/drawing/2014/main" xmlns="" id="{C9517718-9407-4EC2-B45B-09F1E5CC23B0}"/>
              </a:ext>
            </a:extLst>
          </p:cNvPr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2362200" y="4281488"/>
            <a:ext cx="0" cy="149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Box 16">
            <a:extLst>
              <a:ext uri="{FF2B5EF4-FFF2-40B4-BE49-F238E27FC236}">
                <a16:creationId xmlns:a16="http://schemas.microsoft.com/office/drawing/2014/main" xmlns="" id="{93ECEA1F-ECBF-475A-B048-333107E14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038600"/>
            <a:ext cx="43434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>
                <a:solidFill>
                  <a:srgbClr val="002060"/>
                </a:solidFill>
              </a:rPr>
              <a:t>Vertices: {1, 2, 3, 4}</a:t>
            </a:r>
          </a:p>
          <a:p>
            <a:pPr>
              <a:spcBef>
                <a:spcPct val="50000"/>
              </a:spcBef>
            </a:pPr>
            <a:r>
              <a:rPr lang="en-US" altLang="en-US" sz="2000" b="1" dirty="0">
                <a:solidFill>
                  <a:srgbClr val="002060"/>
                </a:solidFill>
              </a:rPr>
              <a:t>Edges: {(1, 2), (2, 3), (1, 3), (4, 3)}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00A64E-5406-40E9-A0F2-076A68E4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06997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CFE20C-C9C8-4063-A804-CE8CFC94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– Variations 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1FE199-3F48-4DA2-9237-7C4F8CB453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33198" y="1277620"/>
            <a:ext cx="10612437" cy="5002213"/>
          </a:xfrm>
        </p:spPr>
        <p:txBody>
          <a:bodyPr/>
          <a:lstStyle/>
          <a:p>
            <a:r>
              <a:rPr lang="en-US" altLang="en-US" sz="2800" dirty="0"/>
              <a:t>Directed / undirected:</a:t>
            </a:r>
          </a:p>
          <a:p>
            <a:pPr lvl="1"/>
            <a:r>
              <a:rPr lang="en-US" altLang="en-US" sz="2400" i="0" dirty="0"/>
              <a:t>In an </a:t>
            </a:r>
            <a:r>
              <a:rPr lang="en-US" altLang="en-US" sz="2400" i="0" dirty="0">
                <a:solidFill>
                  <a:srgbClr val="0000CC"/>
                </a:solidFill>
              </a:rPr>
              <a:t>undirected</a:t>
            </a:r>
            <a:r>
              <a:rPr lang="en-US" altLang="en-US" sz="2400" i="0" dirty="0">
                <a:solidFill>
                  <a:schemeClr val="tx2"/>
                </a:solidFill>
              </a:rPr>
              <a:t> graph:</a:t>
            </a:r>
          </a:p>
          <a:p>
            <a:pPr lvl="2"/>
            <a:r>
              <a:rPr lang="en-US" altLang="en-US" sz="2000" b="1" dirty="0"/>
              <a:t>Edge (</a:t>
            </a:r>
            <a:r>
              <a:rPr lang="en-US" altLang="en-US" sz="2000" b="1" dirty="0" err="1"/>
              <a:t>u,v</a:t>
            </a:r>
            <a:r>
              <a:rPr lang="en-US" altLang="en-US" sz="2000" b="1" dirty="0"/>
              <a:t>) </a:t>
            </a:r>
            <a:r>
              <a:rPr lang="en-US" altLang="en-US" sz="2000" b="1" dirty="0">
                <a:sym typeface="Symbol" panose="05050102010706020507" pitchFamily="18" charset="2"/>
              </a:rPr>
              <a:t> E </a:t>
            </a:r>
            <a:r>
              <a:rPr lang="en-US" altLang="en-US" sz="2000" b="1" dirty="0"/>
              <a:t>implies edge (</a:t>
            </a:r>
            <a:r>
              <a:rPr lang="en-US" altLang="en-US" sz="2000" b="1" dirty="0" err="1"/>
              <a:t>v,u</a:t>
            </a:r>
            <a:r>
              <a:rPr lang="en-US" altLang="en-US" sz="2000" b="1" dirty="0"/>
              <a:t>) </a:t>
            </a:r>
            <a:r>
              <a:rPr lang="en-US" altLang="en-US" sz="2000" b="1" dirty="0">
                <a:sym typeface="Symbol" panose="05050102010706020507" pitchFamily="18" charset="2"/>
              </a:rPr>
              <a:t> E </a:t>
            </a:r>
            <a:endParaRPr lang="en-US" altLang="en-US" sz="2000" b="1" dirty="0"/>
          </a:p>
          <a:p>
            <a:pPr lvl="2"/>
            <a:r>
              <a:rPr lang="en-US" altLang="en-US" sz="2000" b="1" dirty="0"/>
              <a:t>Road networks between cities</a:t>
            </a:r>
          </a:p>
          <a:p>
            <a:pPr lvl="1"/>
            <a:r>
              <a:rPr lang="en-US" altLang="en-US" sz="2400" i="0" dirty="0"/>
              <a:t>In a </a:t>
            </a:r>
            <a:r>
              <a:rPr lang="en-US" altLang="en-US" sz="2400" i="0" dirty="0">
                <a:solidFill>
                  <a:srgbClr val="0000CC"/>
                </a:solidFill>
              </a:rPr>
              <a:t>directed</a:t>
            </a:r>
            <a:r>
              <a:rPr lang="en-US" altLang="en-US" sz="2400" i="0" dirty="0"/>
              <a:t> graph:</a:t>
            </a:r>
          </a:p>
          <a:p>
            <a:pPr lvl="2"/>
            <a:r>
              <a:rPr lang="en-US" altLang="en-US" sz="2000" b="1" dirty="0"/>
              <a:t>Edge (</a:t>
            </a:r>
            <a:r>
              <a:rPr lang="en-US" altLang="en-US" sz="2000" b="1" dirty="0" err="1"/>
              <a:t>u,v</a:t>
            </a:r>
            <a:r>
              <a:rPr lang="en-US" altLang="en-US" sz="2000" b="1" dirty="0"/>
              <a:t>): </a:t>
            </a:r>
            <a:r>
              <a:rPr lang="en-US" altLang="en-US" sz="2000" b="1" dirty="0" err="1"/>
              <a:t>u</a:t>
            </a:r>
            <a:r>
              <a:rPr lang="en-US" altLang="en-US" sz="2000" b="1" dirty="0" err="1">
                <a:sym typeface="Symbol" panose="05050102010706020507" pitchFamily="18" charset="2"/>
              </a:rPr>
              <a:t>v</a:t>
            </a:r>
            <a:r>
              <a:rPr lang="en-US" altLang="en-US" sz="2000" b="1" dirty="0">
                <a:sym typeface="Symbol" panose="05050102010706020507" pitchFamily="18" charset="2"/>
              </a:rPr>
              <a:t> does not imply </a:t>
            </a:r>
            <a:r>
              <a:rPr lang="en-US" altLang="en-US" sz="2000" b="1" dirty="0" err="1"/>
              <a:t>v</a:t>
            </a:r>
            <a:r>
              <a:rPr lang="en-US" altLang="en-US" sz="2000" b="1" dirty="0" err="1">
                <a:sym typeface="Symbol" panose="05050102010706020507" pitchFamily="18" charset="2"/>
              </a:rPr>
              <a:t>u</a:t>
            </a:r>
            <a:endParaRPr lang="en-US" altLang="en-US" sz="2000" b="1" dirty="0">
              <a:sym typeface="Symbol" panose="05050102010706020507" pitchFamily="18" charset="2"/>
            </a:endParaRPr>
          </a:p>
          <a:p>
            <a:pPr lvl="2"/>
            <a:r>
              <a:rPr lang="en-US" altLang="en-US" sz="2000" b="1" dirty="0"/>
              <a:t>Street networks in downtown</a:t>
            </a:r>
          </a:p>
          <a:p>
            <a:pPr lvl="1"/>
            <a:r>
              <a:rPr lang="en-US" altLang="en-US" sz="2400" i="0" dirty="0">
                <a:solidFill>
                  <a:srgbClr val="0000CC"/>
                </a:solidFill>
              </a:rPr>
              <a:t>Degree</a:t>
            </a:r>
            <a:r>
              <a:rPr lang="en-US" altLang="en-US" sz="2400" i="0" dirty="0"/>
              <a:t> of vertex </a:t>
            </a:r>
            <a:r>
              <a:rPr lang="en-US" altLang="en-US" sz="2400" i="0" dirty="0">
                <a:latin typeface="Times New Roman" panose="02020603050405020304" pitchFamily="18" charset="0"/>
              </a:rPr>
              <a:t>v</a:t>
            </a:r>
            <a:r>
              <a:rPr lang="en-US" altLang="en-US" sz="2400" i="0" dirty="0"/>
              <a:t>:</a:t>
            </a:r>
          </a:p>
          <a:p>
            <a:pPr lvl="2"/>
            <a:r>
              <a:rPr lang="en-US" altLang="en-US" sz="2000" b="1" dirty="0"/>
              <a:t>The number of edges adjacency to v</a:t>
            </a:r>
          </a:p>
          <a:p>
            <a:pPr lvl="2"/>
            <a:r>
              <a:rPr lang="en-US" altLang="en-US" sz="2000" b="1" dirty="0"/>
              <a:t>For directed graph, there are in-degree and out-degree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338442F2-694B-4268-838B-423D7237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705" y="1941341"/>
            <a:ext cx="5291930" cy="26349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844A8F-016D-4E7F-9955-7DC0325D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859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E88828-6AC5-4594-BDD6-77E12F2C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– Variations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78DE4A-E598-47F1-8942-4FC529C0D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xmlns="" id="{C202191A-CAF1-4470-8C28-EAFC76C2D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526" y="2113054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xmlns="" id="{F1859ED7-F032-49A5-AD26-F5B125B0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26" y="3179854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xmlns="" id="{9C57178B-A4E3-47B5-8832-A10B0CE8A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26" y="3179854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xmlns="" id="{EDB872A7-BF2E-4EBB-BC6B-E28B872CF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526" y="4246654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8" name="AutoShape 8">
            <a:extLst>
              <a:ext uri="{FF2B5EF4-FFF2-40B4-BE49-F238E27FC236}">
                <a16:creationId xmlns:a16="http://schemas.microsoft.com/office/drawing/2014/main" xmlns="" id="{99F781ED-823D-4A6B-9D1E-8F99C0E462D8}"/>
              </a:ext>
            </a:extLst>
          </p:cNvPr>
          <p:cNvCxnSpPr>
            <a:cxnSpLocks noChangeShapeType="1"/>
            <a:stCxn id="4" idx="3"/>
            <a:endCxn id="5" idx="7"/>
          </p:cNvCxnSpPr>
          <p:nvPr/>
        </p:nvCxnSpPr>
        <p:spPr bwMode="auto">
          <a:xfrm flipH="1">
            <a:off x="3089226" y="2648041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AutoShape 9">
            <a:extLst>
              <a:ext uri="{FF2B5EF4-FFF2-40B4-BE49-F238E27FC236}">
                <a16:creationId xmlns:a16="http://schemas.microsoft.com/office/drawing/2014/main" xmlns="" id="{B262EA0D-31DD-4937-BE84-EBD922C4F105}"/>
              </a:ext>
            </a:extLst>
          </p:cNvPr>
          <p:cNvCxnSpPr>
            <a:cxnSpLocks noChangeShapeType="1"/>
            <a:stCxn id="5" idx="5"/>
            <a:endCxn id="7" idx="1"/>
          </p:cNvCxnSpPr>
          <p:nvPr/>
        </p:nvCxnSpPr>
        <p:spPr bwMode="auto">
          <a:xfrm>
            <a:off x="3089226" y="3714841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10">
            <a:extLst>
              <a:ext uri="{FF2B5EF4-FFF2-40B4-BE49-F238E27FC236}">
                <a16:creationId xmlns:a16="http://schemas.microsoft.com/office/drawing/2014/main" xmlns="" id="{8E877C9F-0237-44E1-8B71-E5C2E8383962}"/>
              </a:ext>
            </a:extLst>
          </p:cNvPr>
          <p:cNvCxnSpPr>
            <a:cxnSpLocks noChangeShapeType="1"/>
            <a:stCxn id="6" idx="3"/>
            <a:endCxn id="7" idx="7"/>
          </p:cNvCxnSpPr>
          <p:nvPr/>
        </p:nvCxnSpPr>
        <p:spPr bwMode="auto">
          <a:xfrm flipH="1">
            <a:off x="4232226" y="3714841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1">
            <a:extLst>
              <a:ext uri="{FF2B5EF4-FFF2-40B4-BE49-F238E27FC236}">
                <a16:creationId xmlns:a16="http://schemas.microsoft.com/office/drawing/2014/main" xmlns="" id="{A0027B8C-B725-4F45-96BD-5129B2A6A1C4}"/>
              </a:ext>
            </a:extLst>
          </p:cNvPr>
          <p:cNvCxnSpPr>
            <a:cxnSpLocks noChangeShapeType="1"/>
            <a:stCxn id="4" idx="4"/>
            <a:endCxn id="7" idx="0"/>
          </p:cNvCxnSpPr>
          <p:nvPr/>
        </p:nvCxnSpPr>
        <p:spPr bwMode="auto">
          <a:xfrm>
            <a:off x="4016326" y="2736941"/>
            <a:ext cx="0" cy="149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Box 16">
            <a:extLst>
              <a:ext uri="{FF2B5EF4-FFF2-40B4-BE49-F238E27FC236}">
                <a16:creationId xmlns:a16="http://schemas.microsoft.com/office/drawing/2014/main" xmlns="" id="{EEC4861D-3BF7-4467-BC40-6C2496961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26" y="5237254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Directed</a:t>
            </a:r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xmlns="" id="{D31C433B-70F5-438F-9934-51D9061DB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26" y="2113054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4" name="Oval 18">
            <a:extLst>
              <a:ext uri="{FF2B5EF4-FFF2-40B4-BE49-F238E27FC236}">
                <a16:creationId xmlns:a16="http://schemas.microsoft.com/office/drawing/2014/main" xmlns="" id="{36F4F7AD-925B-44C0-BF3A-B9745A9B7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326" y="3179854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5" name="Oval 19">
            <a:extLst>
              <a:ext uri="{FF2B5EF4-FFF2-40B4-BE49-F238E27FC236}">
                <a16:creationId xmlns:a16="http://schemas.microsoft.com/office/drawing/2014/main" xmlns="" id="{42065605-38AA-4A51-B886-286E5F4A1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326" y="3179854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6" name="Oval 20">
            <a:extLst>
              <a:ext uri="{FF2B5EF4-FFF2-40B4-BE49-F238E27FC236}">
                <a16:creationId xmlns:a16="http://schemas.microsoft.com/office/drawing/2014/main" xmlns="" id="{E6862762-CDC2-4972-9043-6D8B39823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26" y="4246654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17" name="AutoShape 21">
            <a:extLst>
              <a:ext uri="{FF2B5EF4-FFF2-40B4-BE49-F238E27FC236}">
                <a16:creationId xmlns:a16="http://schemas.microsoft.com/office/drawing/2014/main" xmlns="" id="{EDEB1762-443A-404E-A110-6C670C9A1CBE}"/>
              </a:ext>
            </a:extLst>
          </p:cNvPr>
          <p:cNvCxnSpPr>
            <a:cxnSpLocks noChangeShapeType="1"/>
            <a:stCxn id="13" idx="3"/>
            <a:endCxn id="14" idx="7"/>
          </p:cNvCxnSpPr>
          <p:nvPr/>
        </p:nvCxnSpPr>
        <p:spPr bwMode="auto">
          <a:xfrm flipH="1">
            <a:off x="7204026" y="2648041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22">
            <a:extLst>
              <a:ext uri="{FF2B5EF4-FFF2-40B4-BE49-F238E27FC236}">
                <a16:creationId xmlns:a16="http://schemas.microsoft.com/office/drawing/2014/main" xmlns="" id="{8AF62DB9-4738-45C1-BA46-5F7D542CD070}"/>
              </a:ext>
            </a:extLst>
          </p:cNvPr>
          <p:cNvCxnSpPr>
            <a:cxnSpLocks noChangeShapeType="1"/>
            <a:stCxn id="14" idx="5"/>
            <a:endCxn id="16" idx="1"/>
          </p:cNvCxnSpPr>
          <p:nvPr/>
        </p:nvCxnSpPr>
        <p:spPr bwMode="auto">
          <a:xfrm>
            <a:off x="7204026" y="3714841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23">
            <a:extLst>
              <a:ext uri="{FF2B5EF4-FFF2-40B4-BE49-F238E27FC236}">
                <a16:creationId xmlns:a16="http://schemas.microsoft.com/office/drawing/2014/main" xmlns="" id="{C98462FB-2C68-4001-A44C-5EEB21579E18}"/>
              </a:ext>
            </a:extLst>
          </p:cNvPr>
          <p:cNvCxnSpPr>
            <a:cxnSpLocks noChangeShapeType="1"/>
            <a:stCxn id="15" idx="3"/>
            <a:endCxn id="16" idx="7"/>
          </p:cNvCxnSpPr>
          <p:nvPr/>
        </p:nvCxnSpPr>
        <p:spPr bwMode="auto">
          <a:xfrm flipH="1">
            <a:off x="8347026" y="3714841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24">
            <a:extLst>
              <a:ext uri="{FF2B5EF4-FFF2-40B4-BE49-F238E27FC236}">
                <a16:creationId xmlns:a16="http://schemas.microsoft.com/office/drawing/2014/main" xmlns="" id="{8767182C-00EA-4CA2-A421-0069347B6C29}"/>
              </a:ext>
            </a:extLst>
          </p:cNvPr>
          <p:cNvCxnSpPr>
            <a:cxnSpLocks noChangeShapeType="1"/>
            <a:stCxn id="13" idx="4"/>
            <a:endCxn id="16" idx="0"/>
          </p:cNvCxnSpPr>
          <p:nvPr/>
        </p:nvCxnSpPr>
        <p:spPr bwMode="auto">
          <a:xfrm>
            <a:off x="8131126" y="2736941"/>
            <a:ext cx="0" cy="149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29">
            <a:extLst>
              <a:ext uri="{FF2B5EF4-FFF2-40B4-BE49-F238E27FC236}">
                <a16:creationId xmlns:a16="http://schemas.microsoft.com/office/drawing/2014/main" xmlns="" id="{9B9B3374-D47F-4761-88F7-3803232E6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26" y="5237254"/>
            <a:ext cx="1289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Undirected</a:t>
            </a:r>
          </a:p>
        </p:txBody>
      </p:sp>
      <p:sp>
        <p:nvSpPr>
          <p:cNvPr id="22" name="Text Box 30">
            <a:extLst>
              <a:ext uri="{FF2B5EF4-FFF2-40B4-BE49-F238E27FC236}">
                <a16:creationId xmlns:a16="http://schemas.microsoft.com/office/drawing/2014/main" xmlns="" id="{AE9D3004-2685-4DD0-9321-F2549B291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6251" y="4511766"/>
            <a:ext cx="132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Degree = 3</a:t>
            </a:r>
          </a:p>
        </p:txBody>
      </p:sp>
      <p:sp>
        <p:nvSpPr>
          <p:cNvPr id="23" name="Text Box 31">
            <a:extLst>
              <a:ext uri="{FF2B5EF4-FFF2-40B4-BE49-F238E27FC236}">
                <a16:creationId xmlns:a16="http://schemas.microsoft.com/office/drawing/2014/main" xmlns="" id="{16CCFC9E-5EA8-4D7D-9D6A-312ACA7F5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8126" y="4413341"/>
            <a:ext cx="172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In-degree = 3</a:t>
            </a:r>
          </a:p>
          <a:p>
            <a:r>
              <a:rPr lang="en-US" altLang="en-US"/>
              <a:t>Out-degree = 0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5F50BEFE-8300-403E-ABB4-CADAF9CB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9242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4B384-C7CB-4EC2-BD09-BAFC76F5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– Variations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73D58B-123C-4AAA-ACA8-B13F9A96B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360465"/>
            <a:ext cx="10612256" cy="50030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Weighted / unweighted: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 a </a:t>
            </a:r>
            <a:r>
              <a:rPr lang="en-US" altLang="en-US" sz="2400" dirty="0">
                <a:solidFill>
                  <a:srgbClr val="0000CC"/>
                </a:solidFill>
              </a:rPr>
              <a:t>weighted graph</a:t>
            </a:r>
            <a:r>
              <a:rPr lang="en-US" altLang="en-US" sz="2400" dirty="0"/>
              <a:t>, each edge or vertex has an associated weight (numerical value)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E.g., a road map: edges might be weighted w/ distance</a:t>
            </a:r>
          </a:p>
          <a:p>
            <a:endParaRPr lang="en-IN" dirty="0"/>
          </a:p>
        </p:txBody>
      </p:sp>
      <p:sp>
        <p:nvSpPr>
          <p:cNvPr id="42" name="Text Box 35">
            <a:extLst>
              <a:ext uri="{FF2B5EF4-FFF2-40B4-BE49-F238E27FC236}">
                <a16:creationId xmlns:a16="http://schemas.microsoft.com/office/drawing/2014/main" xmlns="" id="{A233DE68-B81A-404A-A0C8-F8526D8A8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976688"/>
            <a:ext cx="2423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7614C2D5-6571-415F-9A45-D5FEF07A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61" y="3053125"/>
            <a:ext cx="6187976" cy="33104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C03497-9BB1-45A1-B97B-39739FB5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923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997232-BD9B-4824-9B4B-3F7F0151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– Variations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EAADB2-0F42-4AA5-BBB1-F656A6545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254034"/>
            <a:ext cx="10612256" cy="5003075"/>
          </a:xfrm>
        </p:spPr>
        <p:txBody>
          <a:bodyPr/>
          <a:lstStyle/>
          <a:p>
            <a:r>
              <a:rPr lang="en-US" altLang="en-US" dirty="0"/>
              <a:t>Connected / disconnected:</a:t>
            </a:r>
          </a:p>
          <a:p>
            <a:pPr lvl="1"/>
            <a:r>
              <a:rPr lang="en-US" altLang="en-US" dirty="0"/>
              <a:t>A </a:t>
            </a:r>
            <a:r>
              <a:rPr lang="en-US" altLang="en-US" dirty="0">
                <a:solidFill>
                  <a:srgbClr val="0000CC"/>
                </a:solidFill>
              </a:rPr>
              <a:t>connected</a:t>
            </a:r>
            <a:r>
              <a:rPr lang="en-US" altLang="en-US" dirty="0">
                <a:solidFill>
                  <a:schemeClr val="tx2"/>
                </a:solidFill>
              </a:rPr>
              <a:t> graph</a:t>
            </a:r>
            <a:r>
              <a:rPr lang="en-US" altLang="en-US" dirty="0"/>
              <a:t> has a path from every vertex to every other</a:t>
            </a:r>
          </a:p>
          <a:p>
            <a:pPr lvl="1"/>
            <a:r>
              <a:rPr lang="en-US" altLang="en-US" dirty="0"/>
              <a:t>A directed graph is </a:t>
            </a:r>
            <a:r>
              <a:rPr lang="en-US" altLang="en-US" dirty="0">
                <a:solidFill>
                  <a:srgbClr val="0000CC"/>
                </a:solidFill>
              </a:rPr>
              <a:t>strongly connected</a:t>
            </a:r>
            <a:r>
              <a:rPr lang="en-US" altLang="en-US" dirty="0"/>
              <a:t> if there is a directed path between any two vertices</a:t>
            </a:r>
          </a:p>
          <a:p>
            <a:endParaRPr lang="en-IN" dirty="0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xmlns="" id="{D868F63F-D1A7-407B-A440-24757BFF6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4247" y="301165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xmlns="" id="{4310E88A-D039-4671-9789-72F15C6F9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247" y="407845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xmlns="" id="{A2B879A1-6FEA-4079-A738-08C26D52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247" y="407845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xmlns="" id="{407E1F38-0328-4B58-A6CB-A25748139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4247" y="514525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16" name="AutoShape 8">
            <a:extLst>
              <a:ext uri="{FF2B5EF4-FFF2-40B4-BE49-F238E27FC236}">
                <a16:creationId xmlns:a16="http://schemas.microsoft.com/office/drawing/2014/main" xmlns="" id="{2FE0AD6C-D1E4-4E01-A4D5-FA54868693C2}"/>
              </a:ext>
            </a:extLst>
          </p:cNvPr>
          <p:cNvCxnSpPr>
            <a:cxnSpLocks noChangeShapeType="1"/>
            <a:stCxn id="12" idx="3"/>
            <a:endCxn id="13" idx="7"/>
          </p:cNvCxnSpPr>
          <p:nvPr/>
        </p:nvCxnSpPr>
        <p:spPr bwMode="auto">
          <a:xfrm flipH="1">
            <a:off x="1991947" y="3546646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9">
            <a:extLst>
              <a:ext uri="{FF2B5EF4-FFF2-40B4-BE49-F238E27FC236}">
                <a16:creationId xmlns:a16="http://schemas.microsoft.com/office/drawing/2014/main" xmlns="" id="{2DFACEB0-6D3D-4CBC-BDC3-375B0459CDB8}"/>
              </a:ext>
            </a:extLst>
          </p:cNvPr>
          <p:cNvCxnSpPr>
            <a:cxnSpLocks noChangeShapeType="1"/>
            <a:stCxn id="13" idx="5"/>
            <a:endCxn id="15" idx="1"/>
          </p:cNvCxnSpPr>
          <p:nvPr/>
        </p:nvCxnSpPr>
        <p:spPr bwMode="auto">
          <a:xfrm>
            <a:off x="1991947" y="4613446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0">
            <a:extLst>
              <a:ext uri="{FF2B5EF4-FFF2-40B4-BE49-F238E27FC236}">
                <a16:creationId xmlns:a16="http://schemas.microsoft.com/office/drawing/2014/main" xmlns="" id="{7C5D59F7-A977-4014-B0D3-6E178FFAC113}"/>
              </a:ext>
            </a:extLst>
          </p:cNvPr>
          <p:cNvCxnSpPr>
            <a:cxnSpLocks noChangeShapeType="1"/>
            <a:stCxn id="14" idx="3"/>
            <a:endCxn id="15" idx="7"/>
          </p:cNvCxnSpPr>
          <p:nvPr/>
        </p:nvCxnSpPr>
        <p:spPr bwMode="auto">
          <a:xfrm flipH="1">
            <a:off x="3134947" y="4613446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11">
            <a:extLst>
              <a:ext uri="{FF2B5EF4-FFF2-40B4-BE49-F238E27FC236}">
                <a16:creationId xmlns:a16="http://schemas.microsoft.com/office/drawing/2014/main" xmlns="" id="{D1430940-5C76-4424-BE70-5CC38471B98D}"/>
              </a:ext>
            </a:extLst>
          </p:cNvPr>
          <p:cNvCxnSpPr>
            <a:cxnSpLocks noChangeShapeType="1"/>
            <a:stCxn id="12" idx="4"/>
            <a:endCxn id="15" idx="0"/>
          </p:cNvCxnSpPr>
          <p:nvPr/>
        </p:nvCxnSpPr>
        <p:spPr bwMode="auto">
          <a:xfrm>
            <a:off x="2919047" y="3635546"/>
            <a:ext cx="0" cy="149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 Box 16">
            <a:extLst>
              <a:ext uri="{FF2B5EF4-FFF2-40B4-BE49-F238E27FC236}">
                <a16:creationId xmlns:a16="http://schemas.microsoft.com/office/drawing/2014/main" xmlns="" id="{E368A4EB-310F-4280-B2F8-7A19B8564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2662" y="3849858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Connected but not strongly connected</a:t>
            </a:r>
          </a:p>
        </p:txBody>
      </p:sp>
      <p:sp>
        <p:nvSpPr>
          <p:cNvPr id="21" name="Oval 18">
            <a:extLst>
              <a:ext uri="{FF2B5EF4-FFF2-40B4-BE49-F238E27FC236}">
                <a16:creationId xmlns:a16="http://schemas.microsoft.com/office/drawing/2014/main" xmlns="" id="{1ADF75DB-5DE1-41A6-84AC-0E653275B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2676" y="3470446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xmlns="" id="{55C6F827-9445-484B-A148-FE387C233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3276" y="3470446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" name="Oval 20">
            <a:extLst>
              <a:ext uri="{FF2B5EF4-FFF2-40B4-BE49-F238E27FC236}">
                <a16:creationId xmlns:a16="http://schemas.microsoft.com/office/drawing/2014/main" xmlns="" id="{A4774B1E-E7C3-421B-80CE-89FFAAB27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6076" y="4003846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xmlns="" id="{A5DEE94E-F1BD-4DA2-9B38-183930439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7476" y="4308646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" name="Oval 22">
            <a:extLst>
              <a:ext uri="{FF2B5EF4-FFF2-40B4-BE49-F238E27FC236}">
                <a16:creationId xmlns:a16="http://schemas.microsoft.com/office/drawing/2014/main" xmlns="" id="{A0D104D6-EA31-4A3C-AA6F-8DDA39D8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076" y="4461046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" name="Oval 23">
            <a:extLst>
              <a:ext uri="{FF2B5EF4-FFF2-40B4-BE49-F238E27FC236}">
                <a16:creationId xmlns:a16="http://schemas.microsoft.com/office/drawing/2014/main" xmlns="" id="{32A6A320-05FA-413D-A671-29CF7D945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9876" y="4765846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xmlns="" id="{F28EF7A0-4A60-4027-B44A-77AFE168B2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5076" y="3622846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xmlns="" id="{2474C383-6261-458A-B317-80D46B89E4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5076" y="3546646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xmlns="" id="{FB96B5ED-0B36-4310-B6F7-921960A8A5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08476" y="3622846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xmlns="" id="{06E3374F-07A6-433D-8D96-FEC3D4F4EA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9876" y="4156246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xmlns="" id="{4A691634-27A6-45BD-8DB8-4845816DDF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32276" y="4613446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8E6FA84-1C95-4465-83D6-8CE9846E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480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3D4D19-C95B-4BF1-B173-23771E93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4F57C3-9F6F-457D-BDC4-BBAD2FA2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499076" cy="5390774"/>
          </a:xfrm>
        </p:spPr>
        <p:txBody>
          <a:bodyPr>
            <a:normAutofit/>
          </a:bodyPr>
          <a:lstStyle/>
          <a:p>
            <a:r>
              <a:rPr lang="en-US" dirty="0"/>
              <a:t>It’s a straight forward design technique that can be applied to a wide variety of problems </a:t>
            </a:r>
          </a:p>
          <a:p>
            <a:r>
              <a:rPr lang="en-US" dirty="0"/>
              <a:t>Coin change problem </a:t>
            </a:r>
          </a:p>
          <a:p>
            <a:pPr lvl="1"/>
            <a:r>
              <a:rPr lang="en-US" i="0" dirty="0"/>
              <a:t>Let </a:t>
            </a:r>
            <a:r>
              <a:rPr lang="en-US" i="0" dirty="0">
                <a:solidFill>
                  <a:srgbClr val="002060"/>
                </a:solidFill>
              </a:rPr>
              <a:t>A</a:t>
            </a:r>
            <a:r>
              <a:rPr lang="en-US" i="0" baseline="-25000" dirty="0">
                <a:solidFill>
                  <a:srgbClr val="002060"/>
                </a:solidFill>
              </a:rPr>
              <a:t>n</a:t>
            </a:r>
            <a:r>
              <a:rPr lang="en-US" i="0" dirty="0">
                <a:solidFill>
                  <a:srgbClr val="002060"/>
                </a:solidFill>
              </a:rPr>
              <a:t> = {a</a:t>
            </a:r>
            <a:r>
              <a:rPr lang="en-US" i="0" baseline="-25000" dirty="0">
                <a:solidFill>
                  <a:srgbClr val="002060"/>
                </a:solidFill>
              </a:rPr>
              <a:t>1</a:t>
            </a:r>
            <a:r>
              <a:rPr lang="en-US" i="0" dirty="0">
                <a:solidFill>
                  <a:srgbClr val="002060"/>
                </a:solidFill>
              </a:rPr>
              <a:t>, a</a:t>
            </a:r>
            <a:r>
              <a:rPr lang="en-US" i="0" baseline="-25000" dirty="0">
                <a:solidFill>
                  <a:srgbClr val="002060"/>
                </a:solidFill>
              </a:rPr>
              <a:t>2</a:t>
            </a:r>
            <a:r>
              <a:rPr lang="en-US" i="0" dirty="0">
                <a:solidFill>
                  <a:srgbClr val="002060"/>
                </a:solidFill>
              </a:rPr>
              <a:t>, a</a:t>
            </a:r>
            <a:r>
              <a:rPr lang="en-US" i="0" baseline="-25000" dirty="0">
                <a:solidFill>
                  <a:srgbClr val="002060"/>
                </a:solidFill>
              </a:rPr>
              <a:t>3</a:t>
            </a:r>
            <a:r>
              <a:rPr lang="en-US" i="0" dirty="0">
                <a:solidFill>
                  <a:srgbClr val="002060"/>
                </a:solidFill>
              </a:rPr>
              <a:t>, …, a</a:t>
            </a:r>
            <a:r>
              <a:rPr lang="en-US" i="0" baseline="-25000" dirty="0">
                <a:solidFill>
                  <a:srgbClr val="002060"/>
                </a:solidFill>
              </a:rPr>
              <a:t>n</a:t>
            </a:r>
            <a:r>
              <a:rPr lang="en-US" i="0" dirty="0">
                <a:solidFill>
                  <a:srgbClr val="002060"/>
                </a:solidFill>
              </a:rPr>
              <a:t>}</a:t>
            </a:r>
            <a:r>
              <a:rPr lang="en-US" i="0" dirty="0"/>
              <a:t> be a finite set of distinct coin types (for example, </a:t>
            </a:r>
            <a:r>
              <a:rPr lang="en-US" i="0" dirty="0">
                <a:solidFill>
                  <a:srgbClr val="002060"/>
                </a:solidFill>
              </a:rPr>
              <a:t>a</a:t>
            </a:r>
            <a:r>
              <a:rPr lang="en-US" i="0" baseline="-25000" dirty="0">
                <a:solidFill>
                  <a:srgbClr val="002060"/>
                </a:solidFill>
              </a:rPr>
              <a:t>1 </a:t>
            </a:r>
            <a:r>
              <a:rPr lang="en-US" i="0" dirty="0">
                <a:solidFill>
                  <a:srgbClr val="002060"/>
                </a:solidFill>
              </a:rPr>
              <a:t>= 5p, a</a:t>
            </a:r>
            <a:r>
              <a:rPr lang="en-US" i="0" baseline="-25000" dirty="0">
                <a:solidFill>
                  <a:srgbClr val="002060"/>
                </a:solidFill>
              </a:rPr>
              <a:t>2</a:t>
            </a:r>
            <a:r>
              <a:rPr lang="en-US" i="0" dirty="0">
                <a:solidFill>
                  <a:srgbClr val="002060"/>
                </a:solidFill>
              </a:rPr>
              <a:t> = 10p, a</a:t>
            </a:r>
            <a:r>
              <a:rPr lang="en-US" i="0" baseline="-25000" dirty="0">
                <a:solidFill>
                  <a:srgbClr val="002060"/>
                </a:solidFill>
              </a:rPr>
              <a:t>3 </a:t>
            </a:r>
            <a:r>
              <a:rPr lang="en-US" i="0" dirty="0">
                <a:solidFill>
                  <a:srgbClr val="002060"/>
                </a:solidFill>
              </a:rPr>
              <a:t>= 20p, a</a:t>
            </a:r>
            <a:r>
              <a:rPr lang="en-US" i="0" baseline="-25000" dirty="0">
                <a:solidFill>
                  <a:srgbClr val="002060"/>
                </a:solidFill>
              </a:rPr>
              <a:t>4  </a:t>
            </a:r>
            <a:r>
              <a:rPr lang="en-US" i="0" dirty="0">
                <a:solidFill>
                  <a:srgbClr val="002060"/>
                </a:solidFill>
              </a:rPr>
              <a:t>=25p, a</a:t>
            </a:r>
            <a:r>
              <a:rPr lang="en-US" i="0" baseline="-25000" dirty="0">
                <a:solidFill>
                  <a:srgbClr val="002060"/>
                </a:solidFill>
              </a:rPr>
              <a:t>5</a:t>
            </a:r>
            <a:r>
              <a:rPr lang="en-US" i="0" dirty="0">
                <a:solidFill>
                  <a:srgbClr val="002060"/>
                </a:solidFill>
              </a:rPr>
              <a:t> =50p </a:t>
            </a:r>
            <a:r>
              <a:rPr lang="en-US" i="0" dirty="0"/>
              <a:t>and so on.)</a:t>
            </a:r>
          </a:p>
          <a:p>
            <a:pPr lvl="1"/>
            <a:r>
              <a:rPr lang="en-US" i="0" dirty="0">
                <a:solidFill>
                  <a:srgbClr val="002060"/>
                </a:solidFill>
              </a:rPr>
              <a:t>Assume each </a:t>
            </a:r>
            <a:r>
              <a:rPr lang="en-US" i="0" dirty="0"/>
              <a:t>a</a:t>
            </a:r>
            <a:r>
              <a:rPr lang="en-US" i="0" baseline="-25000" dirty="0"/>
              <a:t>i</a:t>
            </a:r>
            <a:r>
              <a:rPr lang="en-US" i="0" dirty="0">
                <a:solidFill>
                  <a:srgbClr val="002060"/>
                </a:solidFill>
              </a:rPr>
              <a:t> is an integer and </a:t>
            </a:r>
            <a:r>
              <a:rPr lang="en-US" i="0" dirty="0"/>
              <a:t>a</a:t>
            </a:r>
            <a:r>
              <a:rPr lang="en-US" i="0" baseline="-25000" dirty="0"/>
              <a:t>1</a:t>
            </a:r>
            <a:r>
              <a:rPr lang="en-US" i="0" dirty="0"/>
              <a:t> &gt; a</a:t>
            </a:r>
            <a:r>
              <a:rPr lang="en-US" i="0" baseline="-25000" dirty="0"/>
              <a:t>2  </a:t>
            </a:r>
            <a:r>
              <a:rPr lang="en-US" i="0" dirty="0"/>
              <a:t>&gt;</a:t>
            </a:r>
            <a:r>
              <a:rPr lang="en-US" i="0" baseline="-25000" dirty="0"/>
              <a:t>  </a:t>
            </a:r>
            <a:r>
              <a:rPr lang="en-US" i="0" dirty="0"/>
              <a:t>a</a:t>
            </a:r>
            <a:r>
              <a:rPr lang="en-US" i="0" baseline="-25000" dirty="0"/>
              <a:t>3 </a:t>
            </a:r>
            <a:r>
              <a:rPr lang="en-US" i="0" dirty="0"/>
              <a:t>…….. a</a:t>
            </a:r>
            <a:r>
              <a:rPr lang="en-US" i="0" baseline="-25000" dirty="0"/>
              <a:t>n</a:t>
            </a:r>
            <a:r>
              <a:rPr lang="en-US" i="0" dirty="0"/>
              <a:t>. </a:t>
            </a:r>
          </a:p>
          <a:p>
            <a:pPr lvl="1"/>
            <a:r>
              <a:rPr lang="en-US" i="0" dirty="0"/>
              <a:t>Each type is available in unlimited quantity. </a:t>
            </a:r>
          </a:p>
          <a:p>
            <a:pPr lvl="1"/>
            <a:r>
              <a:rPr lang="en-US" i="0" dirty="0">
                <a:solidFill>
                  <a:srgbClr val="002060"/>
                </a:solidFill>
              </a:rPr>
              <a:t>The coin-changing problem is to make up an exact amount </a:t>
            </a:r>
            <a:r>
              <a:rPr lang="en-US" i="0" dirty="0"/>
              <a:t>C</a:t>
            </a:r>
            <a:r>
              <a:rPr lang="en-US" i="0" dirty="0">
                <a:solidFill>
                  <a:srgbClr val="002060"/>
                </a:solidFill>
              </a:rPr>
              <a:t> using a minimum total number of coins</a:t>
            </a:r>
            <a:r>
              <a:rPr lang="en-US" i="0" dirty="0">
                <a:solidFill>
                  <a:srgbClr val="0070C0"/>
                </a:solidFill>
              </a:rPr>
              <a:t>. </a:t>
            </a:r>
          </a:p>
          <a:p>
            <a:pPr lvl="1"/>
            <a:r>
              <a:rPr lang="en-US" i="0" dirty="0">
                <a:solidFill>
                  <a:srgbClr val="002060"/>
                </a:solidFill>
              </a:rPr>
              <a:t>C</a:t>
            </a:r>
            <a:r>
              <a:rPr lang="en-US" i="0" dirty="0"/>
              <a:t> is </a:t>
            </a:r>
            <a:r>
              <a:rPr lang="en-IN" i="0" dirty="0"/>
              <a:t>an integer </a:t>
            </a:r>
            <a:r>
              <a:rPr lang="en-IN" i="0" dirty="0">
                <a:solidFill>
                  <a:srgbClr val="002060"/>
                </a:solidFill>
              </a:rPr>
              <a:t>&gt;0</a:t>
            </a:r>
            <a:r>
              <a:rPr lang="en-IN" i="0" dirty="0"/>
              <a:t>.</a:t>
            </a:r>
          </a:p>
          <a:p>
            <a:endParaRPr lang="en-IN" dirty="0"/>
          </a:p>
        </p:txBody>
      </p:sp>
      <p:pic>
        <p:nvPicPr>
          <p:cNvPr id="5" name="Picture 4" descr="A picture containing cake, holding, food, plate&#10;&#10;Description automatically generated">
            <a:extLst>
              <a:ext uri="{FF2B5EF4-FFF2-40B4-BE49-F238E27FC236}">
                <a16:creationId xmlns:a16="http://schemas.microsoft.com/office/drawing/2014/main" xmlns="" id="{270CAFCB-2223-40DC-8722-EEC18B06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671" y="4158597"/>
            <a:ext cx="3868504" cy="2571067"/>
          </a:xfrm>
          <a:prstGeom prst="rect">
            <a:avLst/>
          </a:prstGeom>
          <a:ln w="28575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C71F1A-8EF6-4F81-8E13-E2A451A23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7478" y="6449536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  <p:extLst>
      <p:ext uri="{BB962C8B-B14F-4D97-AF65-F5344CB8AC3E}">
        <p14:creationId xmlns:p14="http://schemas.microsoft.com/office/powerpoint/2010/main" xmlns="" val="106225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5814FA-3A76-48CA-98CD-B4363B77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– Variations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F03185-025D-4870-8BB8-8D876A6A5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Dense / sparse:</a:t>
            </a:r>
          </a:p>
          <a:p>
            <a:pPr lvl="1"/>
            <a:r>
              <a:rPr lang="en-US" altLang="en-US" sz="2400" dirty="0"/>
              <a:t>Graphs are </a:t>
            </a:r>
            <a:r>
              <a:rPr lang="en-US" altLang="en-US" sz="2400" dirty="0">
                <a:solidFill>
                  <a:srgbClr val="0000CC"/>
                </a:solidFill>
              </a:rPr>
              <a:t>sparse</a:t>
            </a:r>
            <a:r>
              <a:rPr lang="en-US" altLang="en-US" sz="2400" dirty="0"/>
              <a:t> when the number of edges is linear to the number of vertices</a:t>
            </a:r>
          </a:p>
          <a:p>
            <a:pPr lvl="2"/>
            <a:r>
              <a:rPr lang="en-US" altLang="en-US" sz="2000" dirty="0"/>
              <a:t>|E| </a:t>
            </a:r>
            <a:r>
              <a:rPr lang="en-US" altLang="en-US" sz="2000" dirty="0">
                <a:sym typeface="Symbol" panose="05050102010706020507" pitchFamily="18" charset="2"/>
              </a:rPr>
              <a:t> O(|V|)</a:t>
            </a:r>
          </a:p>
          <a:p>
            <a:pPr lvl="1"/>
            <a:r>
              <a:rPr lang="en-US" altLang="en-US" sz="2400" dirty="0"/>
              <a:t>Graphs are </a:t>
            </a:r>
            <a:r>
              <a:rPr lang="en-US" altLang="en-US" sz="2400" dirty="0">
                <a:solidFill>
                  <a:srgbClr val="0000CC"/>
                </a:solidFill>
              </a:rPr>
              <a:t>dense</a:t>
            </a:r>
            <a:r>
              <a:rPr lang="en-US" altLang="en-US" sz="2400" dirty="0"/>
              <a:t> when the number of edges is quadratic to the number of vertices</a:t>
            </a:r>
          </a:p>
          <a:p>
            <a:pPr lvl="2"/>
            <a:r>
              <a:rPr lang="en-US" altLang="en-US" sz="2000" dirty="0"/>
              <a:t>|E| </a:t>
            </a:r>
            <a:r>
              <a:rPr lang="en-US" altLang="en-US" sz="2000" dirty="0">
                <a:sym typeface="Symbol" panose="05050102010706020507" pitchFamily="18" charset="2"/>
              </a:rPr>
              <a:t> O(|V|</a:t>
            </a:r>
            <a:r>
              <a:rPr lang="en-US" altLang="en-US" sz="2000" baseline="30000" dirty="0"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Most graphs of interest are sparse</a:t>
            </a:r>
          </a:p>
          <a:p>
            <a:pPr lvl="1"/>
            <a:r>
              <a:rPr lang="en-US" altLang="en-US" sz="2400" dirty="0"/>
              <a:t>If you know you are dealing with dense or sparse graphs, different data structures may make sense</a:t>
            </a:r>
            <a:endParaRPr lang="en-US" altLang="en-US" sz="2400" dirty="0">
              <a:sym typeface="Symbol" panose="05050102010706020507" pitchFamily="18" charset="2"/>
            </a:endParaRP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D94C0E-4C50-4F21-913D-CA127408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469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AAED6F-6EE1-4CDB-B48C-FFC8AE71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Graphs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0D7576-7324-414B-8E57-46EF26BE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Assume V = {1, 2, …, n}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An </a:t>
            </a:r>
            <a:r>
              <a:rPr lang="en-US" altLang="en-US" sz="2800" dirty="0">
                <a:solidFill>
                  <a:srgbClr val="0000CC"/>
                </a:solidFill>
              </a:rPr>
              <a:t>adjacency matrix</a:t>
            </a:r>
            <a:r>
              <a:rPr lang="en-US" altLang="en-US" sz="2800" dirty="0"/>
              <a:t> represents the graph as a n x n matrix A:</a:t>
            </a:r>
          </a:p>
          <a:p>
            <a:pPr lvl="1" algn="l">
              <a:lnSpc>
                <a:spcPct val="90000"/>
              </a:lnSpc>
            </a:pPr>
            <a:r>
              <a:rPr lang="en-US" altLang="en-US" sz="2400" i="0" dirty="0">
                <a:latin typeface="Times New Roman" panose="02020603050405020304" pitchFamily="18" charset="0"/>
              </a:rPr>
              <a:t>A[</a:t>
            </a:r>
            <a:r>
              <a:rPr lang="en-US" altLang="en-US" sz="2400" i="0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i="0" dirty="0">
                <a:latin typeface="Times New Roman" panose="02020603050405020304" pitchFamily="18" charset="0"/>
              </a:rPr>
              <a:t>, j]</a:t>
            </a:r>
            <a:r>
              <a:rPr lang="en-US" altLang="en-US" sz="2400" i="0" dirty="0"/>
              <a:t> 	= </a:t>
            </a:r>
            <a:r>
              <a:rPr lang="en-US" altLang="en-US" sz="2400" i="0" dirty="0">
                <a:latin typeface="Times New Roman" panose="02020603050405020304" pitchFamily="18" charset="0"/>
              </a:rPr>
              <a:t>1</a:t>
            </a:r>
            <a:r>
              <a:rPr lang="en-US" altLang="en-US" sz="2400" i="0" dirty="0"/>
              <a:t> if edge (</a:t>
            </a:r>
            <a:r>
              <a:rPr lang="en-US" altLang="en-US" sz="2400" i="0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i="0" dirty="0">
                <a:latin typeface="Times New Roman" panose="02020603050405020304" pitchFamily="18" charset="0"/>
              </a:rPr>
              <a:t>, j</a:t>
            </a:r>
            <a:r>
              <a:rPr lang="en-US" altLang="en-US" sz="2400" i="0" dirty="0"/>
              <a:t>) </a:t>
            </a:r>
            <a:r>
              <a:rPr lang="en-US" altLang="en-US" sz="2400" i="0" dirty="0">
                <a:sym typeface="Symbol" panose="05050102010706020507" pitchFamily="18" charset="2"/>
              </a:rPr>
              <a:t> </a:t>
            </a:r>
            <a:r>
              <a:rPr lang="en-US" altLang="en-US" sz="2400" i="0" dirty="0">
                <a:latin typeface="Times New Roman" panose="02020603050405020304" pitchFamily="18" charset="0"/>
              </a:rPr>
              <a:t>E</a:t>
            </a:r>
            <a:r>
              <a:rPr lang="en-US" altLang="en-US" sz="2400" i="0" dirty="0"/>
              <a:t> </a:t>
            </a:r>
            <a:br>
              <a:rPr lang="en-US" altLang="en-US" sz="2400" i="0" dirty="0"/>
            </a:br>
            <a:r>
              <a:rPr lang="en-US" altLang="en-US" sz="2400" i="0" dirty="0"/>
              <a:t>		= </a:t>
            </a:r>
            <a:r>
              <a:rPr lang="en-US" altLang="en-US" sz="2400" i="0" dirty="0">
                <a:latin typeface="Times New Roman" panose="02020603050405020304" pitchFamily="18" charset="0"/>
              </a:rPr>
              <a:t>0</a:t>
            </a:r>
            <a:r>
              <a:rPr lang="en-US" altLang="en-US" sz="2400" i="0" dirty="0"/>
              <a:t> if edge </a:t>
            </a:r>
            <a:r>
              <a:rPr lang="en-US" altLang="en-US" sz="2400" i="0" dirty="0">
                <a:latin typeface="Times New Roman" panose="02020603050405020304" pitchFamily="18" charset="0"/>
              </a:rPr>
              <a:t>(</a:t>
            </a:r>
            <a:r>
              <a:rPr lang="en-US" altLang="en-US" sz="2400" i="0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i="0" dirty="0">
                <a:latin typeface="Times New Roman" panose="02020603050405020304" pitchFamily="18" charset="0"/>
              </a:rPr>
              <a:t>, j) </a:t>
            </a:r>
            <a:r>
              <a:rPr lang="en-US" altLang="en-US" sz="2400" i="0" dirty="0">
                <a:latin typeface="Times New Roman" panose="02020603050405020304" pitchFamily="18" charset="0"/>
                <a:sym typeface="Symbol" panose="05050102010706020507" pitchFamily="18" charset="2"/>
              </a:rPr>
              <a:t> E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ym typeface="Symbol" panose="05050102010706020507" pitchFamily="18" charset="2"/>
              </a:rPr>
              <a:t>For weighted graph</a:t>
            </a:r>
          </a:p>
          <a:p>
            <a:pPr lvl="1">
              <a:lnSpc>
                <a:spcPct val="90000"/>
              </a:lnSpc>
            </a:pPr>
            <a:r>
              <a:rPr lang="en-US" altLang="en-US" sz="2400" i="0" dirty="0">
                <a:latin typeface="Times New Roman" panose="02020603050405020304" pitchFamily="18" charset="0"/>
              </a:rPr>
              <a:t>A[</a:t>
            </a:r>
            <a:r>
              <a:rPr lang="en-US" altLang="en-US" sz="2400" i="0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i="0" dirty="0">
                <a:latin typeface="Times New Roman" panose="02020603050405020304" pitchFamily="18" charset="0"/>
              </a:rPr>
              <a:t>, j]</a:t>
            </a:r>
            <a:r>
              <a:rPr lang="en-US" altLang="en-US" sz="2400" i="0" dirty="0"/>
              <a:t> 	= </a:t>
            </a:r>
            <a:r>
              <a:rPr lang="en-US" altLang="en-US" sz="2400" i="0" dirty="0" err="1">
                <a:latin typeface="Times New Roman" panose="02020603050405020304" pitchFamily="18" charset="0"/>
              </a:rPr>
              <a:t>w</a:t>
            </a:r>
            <a:r>
              <a:rPr lang="en-US" altLang="en-US" sz="2400" i="0" baseline="-25000" dirty="0" err="1">
                <a:latin typeface="Times New Roman" panose="02020603050405020304" pitchFamily="18" charset="0"/>
              </a:rPr>
              <a:t>ij</a:t>
            </a:r>
            <a:r>
              <a:rPr lang="en-US" altLang="en-US" sz="2400" i="0" dirty="0"/>
              <a:t> if edge (</a:t>
            </a:r>
            <a:r>
              <a:rPr lang="en-US" altLang="en-US" sz="2400" i="0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i="0" dirty="0">
                <a:latin typeface="Times New Roman" panose="02020603050405020304" pitchFamily="18" charset="0"/>
              </a:rPr>
              <a:t>, j</a:t>
            </a:r>
            <a:r>
              <a:rPr lang="en-US" altLang="en-US" sz="2400" i="0" dirty="0"/>
              <a:t>) </a:t>
            </a:r>
            <a:r>
              <a:rPr lang="en-US" altLang="en-US" sz="2400" i="0" dirty="0">
                <a:sym typeface="Symbol" panose="05050102010706020507" pitchFamily="18" charset="2"/>
              </a:rPr>
              <a:t> </a:t>
            </a:r>
            <a:r>
              <a:rPr lang="en-US" altLang="en-US" sz="2400" i="0" dirty="0">
                <a:latin typeface="Times New Roman" panose="02020603050405020304" pitchFamily="18" charset="0"/>
              </a:rPr>
              <a:t>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i="0" dirty="0"/>
              <a:t>			= </a:t>
            </a:r>
            <a:r>
              <a:rPr lang="en-US" altLang="en-US" sz="2400" i="0" dirty="0">
                <a:latin typeface="Times New Roman" panose="02020603050405020304" pitchFamily="18" charset="0"/>
              </a:rPr>
              <a:t>0</a:t>
            </a:r>
            <a:r>
              <a:rPr lang="en-US" altLang="en-US" sz="2400" i="0" dirty="0"/>
              <a:t> if edge </a:t>
            </a:r>
            <a:r>
              <a:rPr lang="en-US" altLang="en-US" sz="2400" i="0" dirty="0">
                <a:latin typeface="Times New Roman" panose="02020603050405020304" pitchFamily="18" charset="0"/>
              </a:rPr>
              <a:t>(</a:t>
            </a:r>
            <a:r>
              <a:rPr lang="en-US" altLang="en-US" sz="2400" i="0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i="0" dirty="0">
                <a:latin typeface="Times New Roman" panose="02020603050405020304" pitchFamily="18" charset="0"/>
              </a:rPr>
              <a:t>, j) </a:t>
            </a:r>
            <a:r>
              <a:rPr lang="en-US" altLang="en-US" sz="2400" i="0" dirty="0">
                <a:latin typeface="Times New Roman" panose="02020603050405020304" pitchFamily="18" charset="0"/>
                <a:sym typeface="Symbol" panose="05050102010706020507" pitchFamily="18" charset="2"/>
              </a:rPr>
              <a:t> E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ym typeface="Symbol" panose="05050102010706020507" pitchFamily="18" charset="2"/>
              </a:rPr>
              <a:t>For undirected graph</a:t>
            </a:r>
          </a:p>
          <a:p>
            <a:pPr lvl="1">
              <a:lnSpc>
                <a:spcPct val="90000"/>
              </a:lnSpc>
            </a:pPr>
            <a:r>
              <a:rPr lang="en-US" altLang="en-US" sz="2400" i="0" dirty="0"/>
              <a:t>Matrix is symmetric: </a:t>
            </a:r>
            <a:r>
              <a:rPr lang="en-US" altLang="en-US" sz="2400" i="0" dirty="0">
                <a:latin typeface="Times New Roman" panose="02020603050405020304" pitchFamily="18" charset="0"/>
              </a:rPr>
              <a:t>A[</a:t>
            </a:r>
            <a:r>
              <a:rPr lang="en-US" altLang="en-US" sz="2400" i="0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i="0" dirty="0">
                <a:latin typeface="Times New Roman" panose="02020603050405020304" pitchFamily="18" charset="0"/>
              </a:rPr>
              <a:t>, j]</a:t>
            </a:r>
            <a:r>
              <a:rPr lang="en-US" altLang="en-US" sz="2400" i="0" dirty="0"/>
              <a:t> = </a:t>
            </a:r>
            <a:r>
              <a:rPr lang="en-US" altLang="en-US" sz="2400" i="0" dirty="0">
                <a:latin typeface="Times New Roman" panose="02020603050405020304" pitchFamily="18" charset="0"/>
              </a:rPr>
              <a:t>A[j, </a:t>
            </a:r>
            <a:r>
              <a:rPr lang="en-US" altLang="en-US" sz="2400" i="0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i="0" dirty="0">
                <a:latin typeface="Times New Roman" panose="02020603050405020304" pitchFamily="18" charset="0"/>
              </a:rPr>
              <a:t>]</a:t>
            </a:r>
            <a:endParaRPr lang="en-IN" i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723C96-3C99-4FDA-B6F2-FD7169EB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7113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D2BE8F-BA32-4953-B2A8-02C1376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Graphs: Adjacency Matrix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5D4053-C507-45D7-A27D-851A6EB1A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Example</a:t>
            </a:r>
            <a:r>
              <a:rPr lang="en-US" altLang="en-US" dirty="0"/>
              <a:t>: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D223DF5-C95F-4872-B341-843FCDB9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796" y="1869436"/>
            <a:ext cx="4346825" cy="3438442"/>
          </a:xfrm>
          <a:prstGeom prst="rect">
            <a:avLst/>
          </a:prstGeom>
        </p:spPr>
      </p:pic>
      <p:sp>
        <p:nvSpPr>
          <p:cNvPr id="12" name="Oval 4">
            <a:extLst>
              <a:ext uri="{FF2B5EF4-FFF2-40B4-BE49-F238E27FC236}">
                <a16:creationId xmlns:a16="http://schemas.microsoft.com/office/drawing/2014/main" xmlns="" id="{001D64A9-41D6-4642-92B8-CD87A5497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114" y="223882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xmlns="" id="{BA77BFA8-0338-40BE-A8A9-7C1107DA6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114" y="330562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xmlns="" id="{1A03A333-8FB5-4EF4-A03E-3882C2ECD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6114" y="330562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xmlns="" id="{99950FCA-6D88-4E55-A51F-305498889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114" y="437242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16" name="AutoShape 8">
            <a:extLst>
              <a:ext uri="{FF2B5EF4-FFF2-40B4-BE49-F238E27FC236}">
                <a16:creationId xmlns:a16="http://schemas.microsoft.com/office/drawing/2014/main" xmlns="" id="{3AA4C1E7-D660-4178-80FD-0CD1DEB9CD06}"/>
              </a:ext>
            </a:extLst>
          </p:cNvPr>
          <p:cNvCxnSpPr>
            <a:cxnSpLocks noChangeShapeType="1"/>
            <a:stCxn id="12" idx="3"/>
            <a:endCxn id="13" idx="7"/>
          </p:cNvCxnSpPr>
          <p:nvPr/>
        </p:nvCxnSpPr>
        <p:spPr bwMode="auto">
          <a:xfrm flipH="1">
            <a:off x="2160814" y="2773816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9">
            <a:extLst>
              <a:ext uri="{FF2B5EF4-FFF2-40B4-BE49-F238E27FC236}">
                <a16:creationId xmlns:a16="http://schemas.microsoft.com/office/drawing/2014/main" xmlns="" id="{EAE27282-51C9-46F7-A58A-40A8C0951988}"/>
              </a:ext>
            </a:extLst>
          </p:cNvPr>
          <p:cNvCxnSpPr>
            <a:cxnSpLocks noChangeShapeType="1"/>
            <a:stCxn id="13" idx="5"/>
            <a:endCxn id="15" idx="1"/>
          </p:cNvCxnSpPr>
          <p:nvPr/>
        </p:nvCxnSpPr>
        <p:spPr bwMode="auto">
          <a:xfrm>
            <a:off x="2160814" y="3840616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0">
            <a:extLst>
              <a:ext uri="{FF2B5EF4-FFF2-40B4-BE49-F238E27FC236}">
                <a16:creationId xmlns:a16="http://schemas.microsoft.com/office/drawing/2014/main" xmlns="" id="{6A4C6376-2D44-467D-AAC6-DF8A6844371A}"/>
              </a:ext>
            </a:extLst>
          </p:cNvPr>
          <p:cNvCxnSpPr>
            <a:cxnSpLocks noChangeShapeType="1"/>
            <a:stCxn id="14" idx="3"/>
            <a:endCxn id="15" idx="7"/>
          </p:cNvCxnSpPr>
          <p:nvPr/>
        </p:nvCxnSpPr>
        <p:spPr bwMode="auto">
          <a:xfrm flipH="1">
            <a:off x="3303814" y="3840616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11">
            <a:extLst>
              <a:ext uri="{FF2B5EF4-FFF2-40B4-BE49-F238E27FC236}">
                <a16:creationId xmlns:a16="http://schemas.microsoft.com/office/drawing/2014/main" xmlns="" id="{E9907209-7FDE-41D6-B411-43D054C0695B}"/>
              </a:ext>
            </a:extLst>
          </p:cNvPr>
          <p:cNvCxnSpPr>
            <a:cxnSpLocks noChangeShapeType="1"/>
            <a:stCxn id="12" idx="4"/>
            <a:endCxn id="15" idx="0"/>
          </p:cNvCxnSpPr>
          <p:nvPr/>
        </p:nvCxnSpPr>
        <p:spPr bwMode="auto">
          <a:xfrm>
            <a:off x="3087914" y="2862716"/>
            <a:ext cx="0" cy="149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640A4E-879A-409D-BF1C-734BDA3F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531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D82553-6D2B-4A54-B1EF-FB25D5A0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Graphs: Adjacency Matrix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7774D6-E2D2-4D95-B3E4-0DD009524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xmlns="" id="{68C2AE57-EFF5-4AC1-B8C8-A1606365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095" y="4798573"/>
            <a:ext cx="8382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xmlns="" id="{7265E46F-0514-4E9D-8AA0-BFA98B8FB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095" y="4158810"/>
            <a:ext cx="838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xmlns="" id="{60F53C0A-3DF5-43C4-9CB8-79A5A1997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095" y="3517460"/>
            <a:ext cx="838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2</a:t>
            </a:r>
          </a:p>
        </p:txBody>
      </p:sp>
      <p:grpSp>
        <p:nvGrpSpPr>
          <p:cNvPr id="7" name="Group 55">
            <a:extLst>
              <a:ext uri="{FF2B5EF4-FFF2-40B4-BE49-F238E27FC236}">
                <a16:creationId xmlns:a16="http://schemas.microsoft.com/office/drawing/2014/main" xmlns="" id="{7D307D1F-E31F-4019-912C-7E13875800C9}"/>
              </a:ext>
            </a:extLst>
          </p:cNvPr>
          <p:cNvGrpSpPr>
            <a:grpSpLocks/>
          </p:cNvGrpSpPr>
          <p:nvPr/>
        </p:nvGrpSpPr>
        <p:grpSpPr bwMode="auto">
          <a:xfrm>
            <a:off x="7785295" y="2877698"/>
            <a:ext cx="3352800" cy="2560637"/>
            <a:chOff x="3504" y="1795"/>
            <a:chExt cx="2112" cy="1613"/>
          </a:xfrm>
        </p:grpSpPr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xmlns="" id="{2ED1AADC-9A06-4D49-B81B-2054B0EA6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005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9" name="Rectangle 18">
              <a:extLst>
                <a:ext uri="{FF2B5EF4-FFF2-40B4-BE49-F238E27FC236}">
                  <a16:creationId xmlns:a16="http://schemas.microsoft.com/office/drawing/2014/main" xmlns="" id="{5CC6C518-4BDF-448E-9F46-396168261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005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10" name="Rectangle 19">
              <a:extLst>
                <a:ext uri="{FF2B5EF4-FFF2-40B4-BE49-F238E27FC236}">
                  <a16:creationId xmlns:a16="http://schemas.microsoft.com/office/drawing/2014/main" xmlns="" id="{5F6B7E43-A7D3-4342-A06E-5DE014A84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005"/>
              <a:ext cx="57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xmlns="" id="{362947DA-E847-473B-A68B-7A350EF97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005"/>
              <a:ext cx="557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 smtClean="0"/>
                <a:t>999</a:t>
              </a:r>
              <a:endParaRPr lang="en-US" altLang="en-US" dirty="0"/>
            </a:p>
          </p:txBody>
        </p:sp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xmlns="" id="{FD7D9A9B-D946-4FF0-86E2-25D015498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2602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79D8FCE8-0DD3-4C7A-AFAA-C4B693C7D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602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xmlns="" id="{DE3F7829-2309-4DB2-9334-25DFFA47A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602"/>
              <a:ext cx="57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xmlns="" id="{C145E24A-D58B-4D62-99A6-84885338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602"/>
              <a:ext cx="480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008371D4-F73D-4157-B679-054427BA7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2198"/>
              <a:ext cx="5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D0AF3D5E-6154-470F-B0E0-1DFEA82FC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198"/>
              <a:ext cx="5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79C9F043-8183-4E19-BC95-3F39096D0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198"/>
              <a:ext cx="5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19" name="Rectangle 30">
              <a:extLst>
                <a:ext uri="{FF2B5EF4-FFF2-40B4-BE49-F238E27FC236}">
                  <a16:creationId xmlns:a16="http://schemas.microsoft.com/office/drawing/2014/main" xmlns="" id="{DDCADDF4-E140-44DD-AEE2-661303837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198"/>
              <a:ext cx="48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20" name="Rectangle 32">
              <a:extLst>
                <a:ext uri="{FF2B5EF4-FFF2-40B4-BE49-F238E27FC236}">
                  <a16:creationId xmlns:a16="http://schemas.microsoft.com/office/drawing/2014/main" xmlns="" id="{266EB75E-556A-4CBD-A2D2-156C0B4E5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795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 smtClean="0"/>
                <a:t>999</a:t>
              </a:r>
              <a:endParaRPr lang="en-US" altLang="en-US" dirty="0"/>
            </a:p>
          </p:txBody>
        </p:sp>
        <p:sp>
          <p:nvSpPr>
            <p:cNvPr id="21" name="Rectangle 33">
              <a:extLst>
                <a:ext uri="{FF2B5EF4-FFF2-40B4-BE49-F238E27FC236}">
                  <a16:creationId xmlns:a16="http://schemas.microsoft.com/office/drawing/2014/main" xmlns="" id="{4AEC99ED-8C54-4D94-B85F-5B4709163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795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xmlns="" id="{6AE3F542-5499-4DDC-BF1A-8F4A00A13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795"/>
              <a:ext cx="57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xmlns="" id="{17BDC0F5-F71A-412C-B113-20FADCA05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795"/>
              <a:ext cx="480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</p:grpSp>
      <p:sp>
        <p:nvSpPr>
          <p:cNvPr id="24" name="Rectangle 36">
            <a:extLst>
              <a:ext uri="{FF2B5EF4-FFF2-40B4-BE49-F238E27FC236}">
                <a16:creationId xmlns:a16="http://schemas.microsoft.com/office/drawing/2014/main" xmlns="" id="{A876A955-B484-47D7-99EF-00F863C2D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095" y="2877698"/>
            <a:ext cx="8382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25" name="Rectangle 37">
            <a:extLst>
              <a:ext uri="{FF2B5EF4-FFF2-40B4-BE49-F238E27FC236}">
                <a16:creationId xmlns:a16="http://schemas.microsoft.com/office/drawing/2014/main" xmlns="" id="{4E0BD93A-9100-4DE4-884F-801CAB537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9895" y="2237935"/>
            <a:ext cx="838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26" name="Rectangle 38">
            <a:extLst>
              <a:ext uri="{FF2B5EF4-FFF2-40B4-BE49-F238E27FC236}">
                <a16:creationId xmlns:a16="http://schemas.microsoft.com/office/drawing/2014/main" xmlns="" id="{D66742C7-F9EC-4544-9356-F9CBE4E1B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695" y="2237935"/>
            <a:ext cx="838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27" name="Rectangle 39">
            <a:extLst>
              <a:ext uri="{FF2B5EF4-FFF2-40B4-BE49-F238E27FC236}">
                <a16:creationId xmlns:a16="http://schemas.microsoft.com/office/drawing/2014/main" xmlns="" id="{05FABE47-A62D-4A48-838F-4435554E4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7295" y="2237935"/>
            <a:ext cx="9144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2</a:t>
            </a:r>
          </a:p>
        </p:txBody>
      </p:sp>
      <p:sp>
        <p:nvSpPr>
          <p:cNvPr id="28" name="Rectangle 40">
            <a:extLst>
              <a:ext uri="{FF2B5EF4-FFF2-40B4-BE49-F238E27FC236}">
                <a16:creationId xmlns:a16="http://schemas.microsoft.com/office/drawing/2014/main" xmlns="" id="{30622AC7-37E0-414B-B316-13338E3AF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295" y="2237935"/>
            <a:ext cx="7620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xmlns="" id="{07F57CB1-A3AC-45DB-9ABE-F00A32FA6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095" y="2237935"/>
            <a:ext cx="838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/>
              <a:t>A</a:t>
            </a:r>
          </a:p>
        </p:txBody>
      </p:sp>
      <p:sp>
        <p:nvSpPr>
          <p:cNvPr id="30" name="Line 42">
            <a:extLst>
              <a:ext uri="{FF2B5EF4-FFF2-40B4-BE49-F238E27FC236}">
                <a16:creationId xmlns:a16="http://schemas.microsoft.com/office/drawing/2014/main" xmlns="" id="{16559463-E267-4598-BAA2-98B4BECFC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7095" y="2237935"/>
            <a:ext cx="4191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8575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" name="Line 43">
            <a:extLst>
              <a:ext uri="{FF2B5EF4-FFF2-40B4-BE49-F238E27FC236}">
                <a16:creationId xmlns:a16="http://schemas.microsoft.com/office/drawing/2014/main" xmlns="" id="{B794B5E0-BB32-433F-9317-CABD3D54B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7095" y="2877698"/>
            <a:ext cx="419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2" name="Line 44">
            <a:extLst>
              <a:ext uri="{FF2B5EF4-FFF2-40B4-BE49-F238E27FC236}">
                <a16:creationId xmlns:a16="http://schemas.microsoft.com/office/drawing/2014/main" xmlns="" id="{BE677249-08E3-4EC3-A9B4-7F132B144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7095" y="3517460"/>
            <a:ext cx="4191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" name="Line 45">
            <a:extLst>
              <a:ext uri="{FF2B5EF4-FFF2-40B4-BE49-F238E27FC236}">
                <a16:creationId xmlns:a16="http://schemas.microsoft.com/office/drawing/2014/main" xmlns="" id="{F276A353-B437-4890-A4E1-FC1F1F34A0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7095" y="4158810"/>
            <a:ext cx="4191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4" name="Line 46">
            <a:extLst>
              <a:ext uri="{FF2B5EF4-FFF2-40B4-BE49-F238E27FC236}">
                <a16:creationId xmlns:a16="http://schemas.microsoft.com/office/drawing/2014/main" xmlns="" id="{ECC75752-61B2-4A4C-9572-36B1AE761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7095" y="4798573"/>
            <a:ext cx="4191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xmlns="" id="{3BBA288C-14F4-47D7-974F-A5FF04AB8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7095" y="5438335"/>
            <a:ext cx="4191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" name="Line 49">
            <a:extLst>
              <a:ext uri="{FF2B5EF4-FFF2-40B4-BE49-F238E27FC236}">
                <a16:creationId xmlns:a16="http://schemas.microsoft.com/office/drawing/2014/main" xmlns="" id="{7C784DE8-9BAA-4093-863B-796F2DB9B3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5295" y="2237935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" name="Line 50">
            <a:extLst>
              <a:ext uri="{FF2B5EF4-FFF2-40B4-BE49-F238E27FC236}">
                <a16:creationId xmlns:a16="http://schemas.microsoft.com/office/drawing/2014/main" xmlns="" id="{3AAD925F-AD78-407A-96DA-AEFDD79B622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7295" y="2237935"/>
            <a:ext cx="0" cy="3200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" name="Line 51">
            <a:extLst>
              <a:ext uri="{FF2B5EF4-FFF2-40B4-BE49-F238E27FC236}">
                <a16:creationId xmlns:a16="http://schemas.microsoft.com/office/drawing/2014/main" xmlns="" id="{E7006023-63DE-401F-9E10-F5DCD2E9FA63}"/>
              </a:ext>
            </a:extLst>
          </p:cNvPr>
          <p:cNvSpPr>
            <a:spLocks noChangeShapeType="1"/>
          </p:cNvSpPr>
          <p:nvPr/>
        </p:nvSpPr>
        <p:spPr bwMode="auto">
          <a:xfrm>
            <a:off x="9461695" y="2237935"/>
            <a:ext cx="0" cy="3200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9" name="Line 52">
            <a:extLst>
              <a:ext uri="{FF2B5EF4-FFF2-40B4-BE49-F238E27FC236}">
                <a16:creationId xmlns:a16="http://schemas.microsoft.com/office/drawing/2014/main" xmlns="" id="{ECA084C8-3AF6-4762-829D-B570181CF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99895" y="2237935"/>
            <a:ext cx="0" cy="3200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0" name="Line 53">
            <a:extLst>
              <a:ext uri="{FF2B5EF4-FFF2-40B4-BE49-F238E27FC236}">
                <a16:creationId xmlns:a16="http://schemas.microsoft.com/office/drawing/2014/main" xmlns="" id="{DE6BED36-D68B-49A7-9A05-0DEE31F10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38095" y="2237935"/>
            <a:ext cx="0" cy="3200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1" name="Oval 4">
            <a:extLst>
              <a:ext uri="{FF2B5EF4-FFF2-40B4-BE49-F238E27FC236}">
                <a16:creationId xmlns:a16="http://schemas.microsoft.com/office/drawing/2014/main" xmlns="" id="{17D580B1-11E7-43DE-B48E-C1AF43850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437" y="2444262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2" name="Oval 5">
            <a:extLst>
              <a:ext uri="{FF2B5EF4-FFF2-40B4-BE49-F238E27FC236}">
                <a16:creationId xmlns:a16="http://schemas.microsoft.com/office/drawing/2014/main" xmlns="" id="{C3BF31F1-3DA7-42F5-B546-0265EB8BE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437" y="3511062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3" name="Oval 6">
            <a:extLst>
              <a:ext uri="{FF2B5EF4-FFF2-40B4-BE49-F238E27FC236}">
                <a16:creationId xmlns:a16="http://schemas.microsoft.com/office/drawing/2014/main" xmlns="" id="{BC0800C2-C0C8-4E5C-AA7C-A6F93DE6D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437" y="3511062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44" name="Oval 7">
            <a:extLst>
              <a:ext uri="{FF2B5EF4-FFF2-40B4-BE49-F238E27FC236}">
                <a16:creationId xmlns:a16="http://schemas.microsoft.com/office/drawing/2014/main" xmlns="" id="{51C5C1EC-37D3-45B4-A250-1BB29519B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437" y="4577862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45" name="AutoShape 8">
            <a:extLst>
              <a:ext uri="{FF2B5EF4-FFF2-40B4-BE49-F238E27FC236}">
                <a16:creationId xmlns:a16="http://schemas.microsoft.com/office/drawing/2014/main" xmlns="" id="{EB0E7DFF-B21A-405A-880D-37CE5D42E666}"/>
              </a:ext>
            </a:extLst>
          </p:cNvPr>
          <p:cNvCxnSpPr>
            <a:cxnSpLocks noChangeShapeType="1"/>
            <a:stCxn id="41" idx="3"/>
            <a:endCxn id="42" idx="7"/>
          </p:cNvCxnSpPr>
          <p:nvPr/>
        </p:nvCxnSpPr>
        <p:spPr bwMode="auto">
          <a:xfrm flipH="1">
            <a:off x="3163137" y="2979250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AutoShape 9">
            <a:extLst>
              <a:ext uri="{FF2B5EF4-FFF2-40B4-BE49-F238E27FC236}">
                <a16:creationId xmlns:a16="http://schemas.microsoft.com/office/drawing/2014/main" xmlns="" id="{5EC24018-81C5-4DFF-BDCE-7465D7C8E106}"/>
              </a:ext>
            </a:extLst>
          </p:cNvPr>
          <p:cNvCxnSpPr>
            <a:cxnSpLocks noChangeShapeType="1"/>
            <a:stCxn id="42" idx="5"/>
            <a:endCxn id="44" idx="1"/>
          </p:cNvCxnSpPr>
          <p:nvPr/>
        </p:nvCxnSpPr>
        <p:spPr bwMode="auto">
          <a:xfrm>
            <a:off x="3163137" y="4046050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AutoShape 10">
            <a:extLst>
              <a:ext uri="{FF2B5EF4-FFF2-40B4-BE49-F238E27FC236}">
                <a16:creationId xmlns:a16="http://schemas.microsoft.com/office/drawing/2014/main" xmlns="" id="{E45280C6-D347-419E-99F9-E07C8BA64D87}"/>
              </a:ext>
            </a:extLst>
          </p:cNvPr>
          <p:cNvCxnSpPr>
            <a:cxnSpLocks noChangeShapeType="1"/>
            <a:stCxn id="43" idx="3"/>
            <a:endCxn id="44" idx="7"/>
          </p:cNvCxnSpPr>
          <p:nvPr/>
        </p:nvCxnSpPr>
        <p:spPr bwMode="auto">
          <a:xfrm flipH="1">
            <a:off x="4306137" y="4046050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AutoShape 11">
            <a:extLst>
              <a:ext uri="{FF2B5EF4-FFF2-40B4-BE49-F238E27FC236}">
                <a16:creationId xmlns:a16="http://schemas.microsoft.com/office/drawing/2014/main" xmlns="" id="{28FCC208-07D6-40CD-9825-A7A6A2330370}"/>
              </a:ext>
            </a:extLst>
          </p:cNvPr>
          <p:cNvCxnSpPr>
            <a:cxnSpLocks noChangeShapeType="1"/>
            <a:stCxn id="41" idx="4"/>
            <a:endCxn id="44" idx="0"/>
          </p:cNvCxnSpPr>
          <p:nvPr/>
        </p:nvCxnSpPr>
        <p:spPr bwMode="auto">
          <a:xfrm>
            <a:off x="4090237" y="3068150"/>
            <a:ext cx="0" cy="149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56">
            <a:extLst>
              <a:ext uri="{FF2B5EF4-FFF2-40B4-BE49-F238E27FC236}">
                <a16:creationId xmlns:a16="http://schemas.microsoft.com/office/drawing/2014/main" xmlns="" id="{75950755-4E6E-4945-AEE0-A069D9E7E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562" y="5416062"/>
            <a:ext cx="193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Undirected graph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xmlns="" id="{B8AC4AC9-8F70-4A61-9A71-52962B75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048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024E4D-51CC-4FD1-8C4D-ECD453F5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Graphs: Adjacency Matrix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CEDA92-F1DA-4818-82BD-7DFB8FC31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  <a:endParaRPr lang="en-IN" dirty="0"/>
          </a:p>
          <a:p>
            <a:endParaRPr lang="en-IN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xmlns="" id="{E5ACADEC-4768-486C-8B0E-3FB97B3C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705" y="4798573"/>
            <a:ext cx="8382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xmlns="" id="{94846384-28C4-47D2-8DE8-10F4DAEF3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705" y="4158810"/>
            <a:ext cx="838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E2069799-0FC4-4EB3-B860-AAEDD475A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705" y="3517460"/>
            <a:ext cx="838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2</a:t>
            </a:r>
          </a:p>
        </p:txBody>
      </p:sp>
      <p:grpSp>
        <p:nvGrpSpPr>
          <p:cNvPr id="7" name="Group 19">
            <a:extLst>
              <a:ext uri="{FF2B5EF4-FFF2-40B4-BE49-F238E27FC236}">
                <a16:creationId xmlns:a16="http://schemas.microsoft.com/office/drawing/2014/main" xmlns="" id="{8C038FF5-018D-4A0B-BC41-5BE5576D1822}"/>
              </a:ext>
            </a:extLst>
          </p:cNvPr>
          <p:cNvGrpSpPr>
            <a:grpSpLocks/>
          </p:cNvGrpSpPr>
          <p:nvPr/>
        </p:nvGrpSpPr>
        <p:grpSpPr bwMode="auto">
          <a:xfrm>
            <a:off x="7911905" y="2877698"/>
            <a:ext cx="3352800" cy="2560637"/>
            <a:chOff x="3504" y="1795"/>
            <a:chExt cx="2112" cy="1613"/>
          </a:xfrm>
        </p:grpSpPr>
        <p:sp>
          <p:nvSpPr>
            <p:cNvPr id="8" name="Rectangle 20">
              <a:extLst>
                <a:ext uri="{FF2B5EF4-FFF2-40B4-BE49-F238E27FC236}">
                  <a16:creationId xmlns:a16="http://schemas.microsoft.com/office/drawing/2014/main" xmlns="" id="{062D3E38-5231-44EB-AAC8-E33318D5B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005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9" name="Rectangle 21">
              <a:extLst>
                <a:ext uri="{FF2B5EF4-FFF2-40B4-BE49-F238E27FC236}">
                  <a16:creationId xmlns:a16="http://schemas.microsoft.com/office/drawing/2014/main" xmlns="" id="{D5CBE6A5-1F4B-497F-A1B8-B11839E40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005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4</a:t>
              </a:r>
            </a:p>
          </p:txBody>
        </p:sp>
        <p:sp>
          <p:nvSpPr>
            <p:cNvPr id="10" name="Rectangle 22">
              <a:extLst>
                <a:ext uri="{FF2B5EF4-FFF2-40B4-BE49-F238E27FC236}">
                  <a16:creationId xmlns:a16="http://schemas.microsoft.com/office/drawing/2014/main" xmlns="" id="{8F05B270-4467-45F0-B03C-8DBEF35A2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005"/>
              <a:ext cx="57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DFC275A0-0F4B-4DA0-8DAC-2DB35427A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005"/>
              <a:ext cx="480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 smtClean="0"/>
                <a:t>999</a:t>
              </a:r>
              <a:endParaRPr lang="en-US" altLang="en-US" dirty="0"/>
            </a:p>
          </p:txBody>
        </p:sp>
        <p:sp>
          <p:nvSpPr>
            <p:cNvPr id="12" name="Rectangle 24">
              <a:extLst>
                <a:ext uri="{FF2B5EF4-FFF2-40B4-BE49-F238E27FC236}">
                  <a16:creationId xmlns:a16="http://schemas.microsoft.com/office/drawing/2014/main" xmlns="" id="{7B6C0BE0-B378-47C8-BBBB-66FAE5F33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2602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4</a:t>
              </a:r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DF186412-87E9-47F6-B630-C56D05DA5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602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14" name="Rectangle 26">
              <a:extLst>
                <a:ext uri="{FF2B5EF4-FFF2-40B4-BE49-F238E27FC236}">
                  <a16:creationId xmlns:a16="http://schemas.microsoft.com/office/drawing/2014/main" xmlns="" id="{51EFFB13-53E6-40F1-8AF8-AE42D3507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602"/>
              <a:ext cx="57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9</a:t>
              </a:r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912BE936-80B2-4433-88F3-33BFBAC71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602"/>
              <a:ext cx="480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6</a:t>
              </a:r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E3970EAA-D9F0-4FFA-8001-8BD520B42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2198"/>
              <a:ext cx="5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2F1AEFA3-5BBD-45B2-8765-0B60FFD7D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198"/>
              <a:ext cx="5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9</a:t>
              </a:r>
            </a:p>
          </p:txBody>
        </p:sp>
        <p:sp>
          <p:nvSpPr>
            <p:cNvPr id="18" name="Rectangle 30">
              <a:extLst>
                <a:ext uri="{FF2B5EF4-FFF2-40B4-BE49-F238E27FC236}">
                  <a16:creationId xmlns:a16="http://schemas.microsoft.com/office/drawing/2014/main" xmlns="" id="{718B0ACA-E9D3-4BE7-A0C3-B939A06DC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198"/>
              <a:ext cx="5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19" name="Rectangle 31">
              <a:extLst>
                <a:ext uri="{FF2B5EF4-FFF2-40B4-BE49-F238E27FC236}">
                  <a16:creationId xmlns:a16="http://schemas.microsoft.com/office/drawing/2014/main" xmlns="" id="{341F8AA7-07D3-47EF-B679-C57B84F71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198"/>
              <a:ext cx="48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5</a:t>
              </a:r>
            </a:p>
          </p:txBody>
        </p:sp>
        <p:sp>
          <p:nvSpPr>
            <p:cNvPr id="20" name="Rectangle 32">
              <a:extLst>
                <a:ext uri="{FF2B5EF4-FFF2-40B4-BE49-F238E27FC236}">
                  <a16:creationId xmlns:a16="http://schemas.microsoft.com/office/drawing/2014/main" xmlns="" id="{545E75E4-04A7-4944-BDF8-5A7425412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795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 smtClean="0"/>
                <a:t>999</a:t>
              </a:r>
              <a:endParaRPr lang="en-US" altLang="en-US" dirty="0"/>
            </a:p>
          </p:txBody>
        </p:sp>
        <p:sp>
          <p:nvSpPr>
            <p:cNvPr id="21" name="Rectangle 33">
              <a:extLst>
                <a:ext uri="{FF2B5EF4-FFF2-40B4-BE49-F238E27FC236}">
                  <a16:creationId xmlns:a16="http://schemas.microsoft.com/office/drawing/2014/main" xmlns="" id="{3F8A27CC-3077-4893-B11D-DDB03856E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795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6</a:t>
              </a:r>
            </a:p>
          </p:txBody>
        </p:sp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xmlns="" id="{083CCF4D-C802-48C2-8CA7-E246EE700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795"/>
              <a:ext cx="57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5</a:t>
              </a: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xmlns="" id="{FF0A3A5C-74D6-4438-A97C-EA50ECAAB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795"/>
              <a:ext cx="480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0</a:t>
              </a:r>
            </a:p>
          </p:txBody>
        </p:sp>
      </p:grpSp>
      <p:sp>
        <p:nvSpPr>
          <p:cNvPr id="24" name="Rectangle 36">
            <a:extLst>
              <a:ext uri="{FF2B5EF4-FFF2-40B4-BE49-F238E27FC236}">
                <a16:creationId xmlns:a16="http://schemas.microsoft.com/office/drawing/2014/main" xmlns="" id="{61342533-0E77-4121-AFAB-3165003C0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705" y="2877698"/>
            <a:ext cx="8382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25" name="Rectangle 37">
            <a:extLst>
              <a:ext uri="{FF2B5EF4-FFF2-40B4-BE49-F238E27FC236}">
                <a16:creationId xmlns:a16="http://schemas.microsoft.com/office/drawing/2014/main" xmlns="" id="{0E7A37DE-33D2-4AD0-830A-786F303AD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6505" y="2237935"/>
            <a:ext cx="838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26" name="Rectangle 38">
            <a:extLst>
              <a:ext uri="{FF2B5EF4-FFF2-40B4-BE49-F238E27FC236}">
                <a16:creationId xmlns:a16="http://schemas.microsoft.com/office/drawing/2014/main" xmlns="" id="{997FD180-B637-4E89-9838-FF6678153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8305" y="2237935"/>
            <a:ext cx="838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27" name="Rectangle 39">
            <a:extLst>
              <a:ext uri="{FF2B5EF4-FFF2-40B4-BE49-F238E27FC236}">
                <a16:creationId xmlns:a16="http://schemas.microsoft.com/office/drawing/2014/main" xmlns="" id="{4E4845BD-4795-4DBA-AA84-A1AF8063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3905" y="2237935"/>
            <a:ext cx="9144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2</a:t>
            </a:r>
          </a:p>
        </p:txBody>
      </p:sp>
      <p:sp>
        <p:nvSpPr>
          <p:cNvPr id="28" name="Rectangle 40">
            <a:extLst>
              <a:ext uri="{FF2B5EF4-FFF2-40B4-BE49-F238E27FC236}">
                <a16:creationId xmlns:a16="http://schemas.microsoft.com/office/drawing/2014/main" xmlns="" id="{3ED20EF3-724F-4DAB-86A1-20A88833E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1905" y="2237935"/>
            <a:ext cx="7620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xmlns="" id="{4CCEF21C-36E5-4D05-8681-F078EF599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705" y="2237935"/>
            <a:ext cx="838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A</a:t>
            </a:r>
          </a:p>
        </p:txBody>
      </p:sp>
      <p:sp>
        <p:nvSpPr>
          <p:cNvPr id="30" name="Line 42">
            <a:extLst>
              <a:ext uri="{FF2B5EF4-FFF2-40B4-BE49-F238E27FC236}">
                <a16:creationId xmlns:a16="http://schemas.microsoft.com/office/drawing/2014/main" xmlns="" id="{B11A03F8-7115-4746-9592-9262D84F7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3705" y="2237935"/>
            <a:ext cx="4191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8575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" name="Line 43">
            <a:extLst>
              <a:ext uri="{FF2B5EF4-FFF2-40B4-BE49-F238E27FC236}">
                <a16:creationId xmlns:a16="http://schemas.microsoft.com/office/drawing/2014/main" xmlns="" id="{84418D84-81EA-4F4A-A847-7C78FFE98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3705" y="2877698"/>
            <a:ext cx="419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2" name="Line 44">
            <a:extLst>
              <a:ext uri="{FF2B5EF4-FFF2-40B4-BE49-F238E27FC236}">
                <a16:creationId xmlns:a16="http://schemas.microsoft.com/office/drawing/2014/main" xmlns="" id="{1E1CA57D-B05E-4680-B1D2-DD27195897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3705" y="3517460"/>
            <a:ext cx="4191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" name="Line 45">
            <a:extLst>
              <a:ext uri="{FF2B5EF4-FFF2-40B4-BE49-F238E27FC236}">
                <a16:creationId xmlns:a16="http://schemas.microsoft.com/office/drawing/2014/main" xmlns="" id="{3FFFF424-D4FE-4D65-A9B6-B80E76D50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3705" y="4158810"/>
            <a:ext cx="4191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4" name="Line 46">
            <a:extLst>
              <a:ext uri="{FF2B5EF4-FFF2-40B4-BE49-F238E27FC236}">
                <a16:creationId xmlns:a16="http://schemas.microsoft.com/office/drawing/2014/main" xmlns="" id="{2E2BB670-A47B-48D9-90AE-C25565416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3705" y="4798573"/>
            <a:ext cx="4191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xmlns="" id="{BF6E457B-74C4-4F61-B6D8-8CE2F20A0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3705" y="5438335"/>
            <a:ext cx="4191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" name="Line 48">
            <a:extLst>
              <a:ext uri="{FF2B5EF4-FFF2-40B4-BE49-F238E27FC236}">
                <a16:creationId xmlns:a16="http://schemas.microsoft.com/office/drawing/2014/main" xmlns="" id="{D709BE95-EBD6-4DB1-9498-F02540A38C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3705" y="2237935"/>
            <a:ext cx="0" cy="3200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8575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" name="Line 49">
            <a:extLst>
              <a:ext uri="{FF2B5EF4-FFF2-40B4-BE49-F238E27FC236}">
                <a16:creationId xmlns:a16="http://schemas.microsoft.com/office/drawing/2014/main" xmlns="" id="{D6B5A674-240C-4109-8181-487C2F3C7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1905" y="2237935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" name="Line 50">
            <a:extLst>
              <a:ext uri="{FF2B5EF4-FFF2-40B4-BE49-F238E27FC236}">
                <a16:creationId xmlns:a16="http://schemas.microsoft.com/office/drawing/2014/main" xmlns="" id="{AAA9DF1D-BA11-4FCC-BEA6-7347343EAC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3905" y="2237935"/>
            <a:ext cx="0" cy="3200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9" name="Line 51">
            <a:extLst>
              <a:ext uri="{FF2B5EF4-FFF2-40B4-BE49-F238E27FC236}">
                <a16:creationId xmlns:a16="http://schemas.microsoft.com/office/drawing/2014/main" xmlns="" id="{476742AB-B1FA-452B-BDB0-4DFFC2353345}"/>
              </a:ext>
            </a:extLst>
          </p:cNvPr>
          <p:cNvSpPr>
            <a:spLocks noChangeShapeType="1"/>
          </p:cNvSpPr>
          <p:nvPr/>
        </p:nvSpPr>
        <p:spPr bwMode="auto">
          <a:xfrm>
            <a:off x="9588305" y="2237935"/>
            <a:ext cx="0" cy="3200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0" name="Line 52">
            <a:extLst>
              <a:ext uri="{FF2B5EF4-FFF2-40B4-BE49-F238E27FC236}">
                <a16:creationId xmlns:a16="http://schemas.microsoft.com/office/drawing/2014/main" xmlns="" id="{DD7B6C83-F81F-4D69-9DEB-969780CE7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6505" y="2237935"/>
            <a:ext cx="0" cy="3200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1" name="Line 53">
            <a:extLst>
              <a:ext uri="{FF2B5EF4-FFF2-40B4-BE49-F238E27FC236}">
                <a16:creationId xmlns:a16="http://schemas.microsoft.com/office/drawing/2014/main" xmlns="" id="{FE9D873E-9262-49E2-BB07-E48DAE9C35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4705" y="2237935"/>
            <a:ext cx="0" cy="3200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2" name="Oval 4">
            <a:extLst>
              <a:ext uri="{FF2B5EF4-FFF2-40B4-BE49-F238E27FC236}">
                <a16:creationId xmlns:a16="http://schemas.microsoft.com/office/drawing/2014/main" xmlns="" id="{3B20CA30-F93E-43BA-A739-3272C8262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696" y="2237935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3" name="Oval 5">
            <a:extLst>
              <a:ext uri="{FF2B5EF4-FFF2-40B4-BE49-F238E27FC236}">
                <a16:creationId xmlns:a16="http://schemas.microsoft.com/office/drawing/2014/main" xmlns="" id="{E9F774EA-8C61-4595-AC0F-D6FF96D02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696" y="3304735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4" name="Oval 6">
            <a:extLst>
              <a:ext uri="{FF2B5EF4-FFF2-40B4-BE49-F238E27FC236}">
                <a16:creationId xmlns:a16="http://schemas.microsoft.com/office/drawing/2014/main" xmlns="" id="{37A29AA5-D328-4169-A7C3-242B4C42C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96" y="3304735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45" name="Oval 7">
            <a:extLst>
              <a:ext uri="{FF2B5EF4-FFF2-40B4-BE49-F238E27FC236}">
                <a16:creationId xmlns:a16="http://schemas.microsoft.com/office/drawing/2014/main" xmlns="" id="{D504AB72-B9D4-4D16-BA6F-7F4E7EE46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696" y="4371535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46" name="AutoShape 8">
            <a:extLst>
              <a:ext uri="{FF2B5EF4-FFF2-40B4-BE49-F238E27FC236}">
                <a16:creationId xmlns:a16="http://schemas.microsoft.com/office/drawing/2014/main" xmlns="" id="{B8B749B7-4C01-4A31-8D2A-C76132A9CFE8}"/>
              </a:ext>
            </a:extLst>
          </p:cNvPr>
          <p:cNvCxnSpPr>
            <a:cxnSpLocks noChangeShapeType="1"/>
            <a:stCxn id="42" idx="3"/>
            <a:endCxn id="43" idx="7"/>
          </p:cNvCxnSpPr>
          <p:nvPr/>
        </p:nvCxnSpPr>
        <p:spPr bwMode="auto">
          <a:xfrm flipH="1">
            <a:off x="2743396" y="2772923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AutoShape 9">
            <a:extLst>
              <a:ext uri="{FF2B5EF4-FFF2-40B4-BE49-F238E27FC236}">
                <a16:creationId xmlns:a16="http://schemas.microsoft.com/office/drawing/2014/main" xmlns="" id="{3A906AB7-01AE-47FD-8464-2E26664DD6BF}"/>
              </a:ext>
            </a:extLst>
          </p:cNvPr>
          <p:cNvCxnSpPr>
            <a:cxnSpLocks noChangeShapeType="1"/>
            <a:stCxn id="43" idx="5"/>
            <a:endCxn id="45" idx="1"/>
          </p:cNvCxnSpPr>
          <p:nvPr/>
        </p:nvCxnSpPr>
        <p:spPr bwMode="auto">
          <a:xfrm>
            <a:off x="2743396" y="3839723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AutoShape 10">
            <a:extLst>
              <a:ext uri="{FF2B5EF4-FFF2-40B4-BE49-F238E27FC236}">
                <a16:creationId xmlns:a16="http://schemas.microsoft.com/office/drawing/2014/main" xmlns="" id="{FEC34021-5E75-463D-9E07-4FF043835F08}"/>
              </a:ext>
            </a:extLst>
          </p:cNvPr>
          <p:cNvCxnSpPr>
            <a:cxnSpLocks noChangeShapeType="1"/>
            <a:stCxn id="44" idx="3"/>
            <a:endCxn id="45" idx="7"/>
          </p:cNvCxnSpPr>
          <p:nvPr/>
        </p:nvCxnSpPr>
        <p:spPr bwMode="auto">
          <a:xfrm flipH="1">
            <a:off x="3886396" y="3839723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AutoShape 11">
            <a:extLst>
              <a:ext uri="{FF2B5EF4-FFF2-40B4-BE49-F238E27FC236}">
                <a16:creationId xmlns:a16="http://schemas.microsoft.com/office/drawing/2014/main" xmlns="" id="{E4925A09-FB95-4AD5-B213-FC7A4CF362FD}"/>
              </a:ext>
            </a:extLst>
          </p:cNvPr>
          <p:cNvCxnSpPr>
            <a:cxnSpLocks noChangeShapeType="1"/>
            <a:stCxn id="42" idx="4"/>
            <a:endCxn id="45" idx="0"/>
          </p:cNvCxnSpPr>
          <p:nvPr/>
        </p:nvCxnSpPr>
        <p:spPr bwMode="auto">
          <a:xfrm>
            <a:off x="3670496" y="2861823"/>
            <a:ext cx="0" cy="149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12">
            <a:extLst>
              <a:ext uri="{FF2B5EF4-FFF2-40B4-BE49-F238E27FC236}">
                <a16:creationId xmlns:a16="http://schemas.microsoft.com/office/drawing/2014/main" xmlns="" id="{05425C78-6F3F-4891-A540-B7878034C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2296" y="275546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51" name="Text Box 13">
            <a:extLst>
              <a:ext uri="{FF2B5EF4-FFF2-40B4-BE49-F238E27FC236}">
                <a16:creationId xmlns:a16="http://schemas.microsoft.com/office/drawing/2014/main" xmlns="" id="{23533BE4-5FCC-4C49-BD55-14CFF5070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296" y="328886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52" name="Text Box 14">
            <a:extLst>
              <a:ext uri="{FF2B5EF4-FFF2-40B4-BE49-F238E27FC236}">
                <a16:creationId xmlns:a16="http://schemas.microsoft.com/office/drawing/2014/main" xmlns="" id="{E8BDA16A-B960-4C05-8F09-1E691FBE7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946" y="399053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53" name="Text Box 15">
            <a:extLst>
              <a:ext uri="{FF2B5EF4-FFF2-40B4-BE49-F238E27FC236}">
                <a16:creationId xmlns:a16="http://schemas.microsoft.com/office/drawing/2014/main" xmlns="" id="{BDFCC93C-8D5F-403B-AFAD-36A6CE340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684" y="399053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54" name="Text Box 54">
            <a:extLst>
              <a:ext uri="{FF2B5EF4-FFF2-40B4-BE49-F238E27FC236}">
                <a16:creationId xmlns:a16="http://schemas.microsoft.com/office/drawing/2014/main" xmlns="" id="{67F4774B-E124-4B0F-BC82-A6D2F1608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821" y="5209735"/>
            <a:ext cx="179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Weighted graph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xmlns="" id="{D49C8D3C-4EB6-4F3D-8C99-5B956E36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78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B99F3-EE15-42EE-A4B2-CA4D2251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Graphs: Adjacency 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D2E3D1-5B9B-49A3-8E69-4F1BAFB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Adjacency list: for each vertex v </a:t>
            </a:r>
            <a:r>
              <a:rPr lang="en-US" altLang="en-US" sz="2800" dirty="0">
                <a:sym typeface="Symbol" panose="05050102010706020507" pitchFamily="18" charset="2"/>
              </a:rPr>
              <a:t> V, store a list of vertices adjacent to v</a:t>
            </a:r>
          </a:p>
          <a:p>
            <a:r>
              <a:rPr lang="en-US" altLang="en-US" sz="2800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sz="2400" i="0" dirty="0">
                <a:sym typeface="Symbol" panose="05050102010706020507" pitchFamily="18" charset="2"/>
              </a:rPr>
              <a:t>Adj[1] = {2,3}</a:t>
            </a:r>
          </a:p>
          <a:p>
            <a:pPr lvl="1"/>
            <a:r>
              <a:rPr lang="en-US" altLang="en-US" sz="2400" i="0" dirty="0">
                <a:sym typeface="Symbol" panose="05050102010706020507" pitchFamily="18" charset="2"/>
              </a:rPr>
              <a:t>Adj[2] = {3}</a:t>
            </a:r>
          </a:p>
          <a:p>
            <a:pPr lvl="1"/>
            <a:r>
              <a:rPr lang="en-US" altLang="en-US" sz="2400" i="0" dirty="0">
                <a:sym typeface="Symbol" panose="05050102010706020507" pitchFamily="18" charset="2"/>
              </a:rPr>
              <a:t>Adj[3] = {}</a:t>
            </a:r>
          </a:p>
          <a:p>
            <a:pPr lvl="1"/>
            <a:r>
              <a:rPr lang="en-US" altLang="en-US" sz="2400" i="0" dirty="0">
                <a:sym typeface="Symbol" panose="05050102010706020507" pitchFamily="18" charset="2"/>
              </a:rPr>
              <a:t>Adj[4] = {3}</a:t>
            </a:r>
          </a:p>
          <a:p>
            <a:pPr algn="l"/>
            <a:r>
              <a:rPr lang="en-US" altLang="en-US" sz="2800" dirty="0">
                <a:sym typeface="Symbol" panose="05050102010706020507" pitchFamily="18" charset="2"/>
              </a:rPr>
              <a:t>Variation: can also keep </a:t>
            </a:r>
            <a:br>
              <a:rPr lang="en-US" altLang="en-US" sz="2800" dirty="0">
                <a:sym typeface="Symbol" panose="05050102010706020507" pitchFamily="18" charset="2"/>
              </a:rPr>
            </a:br>
            <a:r>
              <a:rPr lang="en-US" altLang="en-US" sz="2800" dirty="0">
                <a:sym typeface="Symbol" panose="05050102010706020507" pitchFamily="18" charset="2"/>
              </a:rPr>
              <a:t>a list of edges coming into vertex</a:t>
            </a:r>
          </a:p>
          <a:p>
            <a:endParaRPr lang="en-IN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xmlns="" id="{84490275-5E6B-4B2C-8A6E-7DCA81530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1822" y="2453640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xmlns="" id="{7630884C-9A41-48C0-AE10-2465F70B4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822" y="3520440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xmlns="" id="{4FAA5362-E60F-4E15-BE6F-31DCB6E9E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4822" y="3520440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xmlns="" id="{9C1FB329-34BB-4949-8D15-F0A51218C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1822" y="4587240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8" name="AutoShape 8">
            <a:extLst>
              <a:ext uri="{FF2B5EF4-FFF2-40B4-BE49-F238E27FC236}">
                <a16:creationId xmlns:a16="http://schemas.microsoft.com/office/drawing/2014/main" xmlns="" id="{536AF502-4A79-4E40-8ADE-B673D6F0E8C1}"/>
              </a:ext>
            </a:extLst>
          </p:cNvPr>
          <p:cNvCxnSpPr>
            <a:cxnSpLocks noChangeShapeType="1"/>
            <a:stCxn id="4" idx="3"/>
            <a:endCxn id="5" idx="7"/>
          </p:cNvCxnSpPr>
          <p:nvPr/>
        </p:nvCxnSpPr>
        <p:spPr bwMode="auto">
          <a:xfrm flipH="1">
            <a:off x="8969522" y="2988628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AutoShape 9">
            <a:extLst>
              <a:ext uri="{FF2B5EF4-FFF2-40B4-BE49-F238E27FC236}">
                <a16:creationId xmlns:a16="http://schemas.microsoft.com/office/drawing/2014/main" xmlns="" id="{4F031BDF-765D-4325-83AE-6F2B4EB96B65}"/>
              </a:ext>
            </a:extLst>
          </p:cNvPr>
          <p:cNvCxnSpPr>
            <a:cxnSpLocks noChangeShapeType="1"/>
            <a:stCxn id="5" idx="5"/>
            <a:endCxn id="7" idx="1"/>
          </p:cNvCxnSpPr>
          <p:nvPr/>
        </p:nvCxnSpPr>
        <p:spPr bwMode="auto">
          <a:xfrm>
            <a:off x="8969522" y="4055428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10">
            <a:extLst>
              <a:ext uri="{FF2B5EF4-FFF2-40B4-BE49-F238E27FC236}">
                <a16:creationId xmlns:a16="http://schemas.microsoft.com/office/drawing/2014/main" xmlns="" id="{01DBA05C-7E9C-429A-A37B-96E4C773C9EA}"/>
              </a:ext>
            </a:extLst>
          </p:cNvPr>
          <p:cNvCxnSpPr>
            <a:cxnSpLocks noChangeShapeType="1"/>
            <a:stCxn id="6" idx="3"/>
            <a:endCxn id="7" idx="7"/>
          </p:cNvCxnSpPr>
          <p:nvPr/>
        </p:nvCxnSpPr>
        <p:spPr bwMode="auto">
          <a:xfrm flipH="1">
            <a:off x="10112522" y="4055428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1">
            <a:extLst>
              <a:ext uri="{FF2B5EF4-FFF2-40B4-BE49-F238E27FC236}">
                <a16:creationId xmlns:a16="http://schemas.microsoft.com/office/drawing/2014/main" xmlns="" id="{496E7CFB-CC5D-451F-8074-0D37D144B050}"/>
              </a:ext>
            </a:extLst>
          </p:cNvPr>
          <p:cNvCxnSpPr>
            <a:cxnSpLocks noChangeShapeType="1"/>
            <a:stCxn id="4" idx="4"/>
            <a:endCxn id="7" idx="0"/>
          </p:cNvCxnSpPr>
          <p:nvPr/>
        </p:nvCxnSpPr>
        <p:spPr bwMode="auto">
          <a:xfrm>
            <a:off x="9896622" y="3077528"/>
            <a:ext cx="0" cy="149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82587467-9BBD-4978-A76F-59422C8DD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764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A6291D-29AA-4BEE-B35D-27397575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Graphs: Adjacency 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EE242C-1D94-4588-8CE0-0F11F067E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254034"/>
            <a:ext cx="10612256" cy="5003075"/>
          </a:xfrm>
        </p:spPr>
        <p:txBody>
          <a:bodyPr/>
          <a:lstStyle/>
          <a:p>
            <a:r>
              <a:rPr lang="en-US" altLang="en-US" dirty="0"/>
              <a:t>Adjacency list</a:t>
            </a:r>
            <a:endParaRPr lang="en-US" altLang="en-US" i="1" dirty="0">
              <a:sym typeface="Symbol" panose="05050102010706020507" pitchFamily="18" charset="2"/>
            </a:endParaRPr>
          </a:p>
          <a:p>
            <a:endParaRPr lang="en-IN" dirty="0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xmlns="" id="{55F9E4E6-0E62-49C6-9DB3-EAEC952FE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545" y="2311791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xmlns="" id="{C9E6C033-A1B1-49DD-AE43-0400EB820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4545" y="3378591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xmlns="" id="{8A3640AF-8B90-4168-A9BA-F11842E61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545" y="3378591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xmlns="" id="{3A27B6B0-9622-4BC3-B31A-5D4029CCF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545" y="4445391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27" name="AutoShape 8">
            <a:extLst>
              <a:ext uri="{FF2B5EF4-FFF2-40B4-BE49-F238E27FC236}">
                <a16:creationId xmlns:a16="http://schemas.microsoft.com/office/drawing/2014/main" xmlns="" id="{0DCDDB5E-CDB4-472D-AC24-3E61A5015C19}"/>
              </a:ext>
            </a:extLst>
          </p:cNvPr>
          <p:cNvCxnSpPr>
            <a:cxnSpLocks noChangeShapeType="1"/>
            <a:stCxn id="23" idx="3"/>
            <a:endCxn id="24" idx="7"/>
          </p:cNvCxnSpPr>
          <p:nvPr/>
        </p:nvCxnSpPr>
        <p:spPr bwMode="auto">
          <a:xfrm flipH="1">
            <a:off x="6695245" y="2846779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9">
            <a:extLst>
              <a:ext uri="{FF2B5EF4-FFF2-40B4-BE49-F238E27FC236}">
                <a16:creationId xmlns:a16="http://schemas.microsoft.com/office/drawing/2014/main" xmlns="" id="{12680112-6DA5-42F3-8524-CAC1360415AF}"/>
              </a:ext>
            </a:extLst>
          </p:cNvPr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6695245" y="3913579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10">
            <a:extLst>
              <a:ext uri="{FF2B5EF4-FFF2-40B4-BE49-F238E27FC236}">
                <a16:creationId xmlns:a16="http://schemas.microsoft.com/office/drawing/2014/main" xmlns="" id="{2C3AC410-12F0-4304-97C0-AEF63E78ACA5}"/>
              </a:ext>
            </a:extLst>
          </p:cNvPr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7838245" y="3913579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11">
            <a:extLst>
              <a:ext uri="{FF2B5EF4-FFF2-40B4-BE49-F238E27FC236}">
                <a16:creationId xmlns:a16="http://schemas.microsoft.com/office/drawing/2014/main" xmlns="" id="{21863570-88ED-47A4-8A6E-56BC4E4DE08C}"/>
              </a:ext>
            </a:extLst>
          </p:cNvPr>
          <p:cNvCxnSpPr>
            <a:cxnSpLocks noChangeShapeType="1"/>
            <a:stCxn id="23" idx="4"/>
            <a:endCxn id="26" idx="0"/>
          </p:cNvCxnSpPr>
          <p:nvPr/>
        </p:nvCxnSpPr>
        <p:spPr bwMode="auto">
          <a:xfrm>
            <a:off x="7622345" y="2935679"/>
            <a:ext cx="0" cy="149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12">
            <a:extLst>
              <a:ext uri="{FF2B5EF4-FFF2-40B4-BE49-F238E27FC236}">
                <a16:creationId xmlns:a16="http://schemas.microsoft.com/office/drawing/2014/main" xmlns="" id="{0C116597-C9E7-432E-BD9D-C197BC262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145" y="2845191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xmlns="" id="{E9845981-8FD2-41D2-8855-7FF6E6EB0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145" y="3226191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xmlns="" id="{874EEADE-4791-4593-A546-B497E426A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145" y="3607191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xmlns="" id="{B3960EBA-A8FA-4523-9A7B-7E3CAC8AF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145" y="3988191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xmlns="" id="{33C0A83F-385F-4BC2-89D7-05AA1D2F6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945" y="2845191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2</a:t>
            </a:r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xmlns="" id="{9D5C9E3F-44C9-4B96-AAD7-B67D96C6F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945" y="2845191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3</a:t>
            </a:r>
          </a:p>
        </p:txBody>
      </p:sp>
      <p:sp>
        <p:nvSpPr>
          <p:cNvPr id="37" name="Line 18">
            <a:extLst>
              <a:ext uri="{FF2B5EF4-FFF2-40B4-BE49-F238E27FC236}">
                <a16:creationId xmlns:a16="http://schemas.microsoft.com/office/drawing/2014/main" xmlns="" id="{B9ECC8D3-5D8F-4296-9701-8FB29F263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5745" y="302775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xmlns="" id="{72C1A6AD-75C8-485E-9CC7-11BD29F5D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945" y="325635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3</a:t>
            </a:r>
          </a:p>
        </p:txBody>
      </p:sp>
      <p:sp>
        <p:nvSpPr>
          <p:cNvPr id="39" name="Line 20">
            <a:extLst>
              <a:ext uri="{FF2B5EF4-FFF2-40B4-BE49-F238E27FC236}">
                <a16:creationId xmlns:a16="http://schemas.microsoft.com/office/drawing/2014/main" xmlns="" id="{D3552A69-99A2-40E0-8E72-4D10A79AB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5745" y="340875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0" name="Line 21">
            <a:extLst>
              <a:ext uri="{FF2B5EF4-FFF2-40B4-BE49-F238E27FC236}">
                <a16:creationId xmlns:a16="http://schemas.microsoft.com/office/drawing/2014/main" xmlns="" id="{FCC222F4-476A-4E42-9332-E380E705E6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5745" y="417075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xmlns="" id="{BBE3B995-E4C7-40CF-BE0B-EE253F9C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945" y="401835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3</a:t>
            </a:r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xmlns="" id="{A761BD40-56CB-433D-951F-93247394B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645" y="5595224"/>
            <a:ext cx="7010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Arial" panose="020B0604020202020204" pitchFamily="34" charset="0"/>
              </a:rPr>
              <a:t>How much storage does the adjacency list require?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000CC"/>
                </a:solidFill>
                <a:latin typeface="Arial" panose="020B0604020202020204" pitchFamily="34" charset="0"/>
              </a:rPr>
              <a:t>A: O(V+E)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50205A-5867-4C6A-BD3E-0C5DB3B9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005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C84304-62F9-478D-961B-68B602F9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Graphs: Adjacency 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11066-687F-4E4F-B61E-773E41D6F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254034"/>
            <a:ext cx="10612256" cy="5390774"/>
          </a:xfrm>
        </p:spPr>
        <p:txBody>
          <a:bodyPr/>
          <a:lstStyle/>
          <a:p>
            <a:r>
              <a:rPr lang="en-US" altLang="en-US" dirty="0"/>
              <a:t>Undirected graph</a:t>
            </a:r>
          </a:p>
          <a:p>
            <a:endParaRPr lang="en-IN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xmlns="" id="{983A0498-5F2F-43BB-A535-697C2BBB5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821" y="1807346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xmlns="" id="{517C4457-CC60-4373-85F5-A36D54078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821" y="2874146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xmlns="" id="{7534470C-EA3F-4F11-8CC0-8DBE084CC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821" y="2874146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xmlns="" id="{9EDC6E93-F1C1-4BB8-8B12-68112F58B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821" y="3940946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8" name="AutoShape 8">
            <a:extLst>
              <a:ext uri="{FF2B5EF4-FFF2-40B4-BE49-F238E27FC236}">
                <a16:creationId xmlns:a16="http://schemas.microsoft.com/office/drawing/2014/main" xmlns="" id="{B39204D4-2CFC-4477-8D8D-A92122FAE298}"/>
              </a:ext>
            </a:extLst>
          </p:cNvPr>
          <p:cNvCxnSpPr>
            <a:cxnSpLocks noChangeShapeType="1"/>
            <a:stCxn id="4" idx="3"/>
            <a:endCxn id="5" idx="7"/>
          </p:cNvCxnSpPr>
          <p:nvPr/>
        </p:nvCxnSpPr>
        <p:spPr bwMode="auto">
          <a:xfrm flipH="1">
            <a:off x="3935521" y="2342334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AutoShape 9">
            <a:extLst>
              <a:ext uri="{FF2B5EF4-FFF2-40B4-BE49-F238E27FC236}">
                <a16:creationId xmlns:a16="http://schemas.microsoft.com/office/drawing/2014/main" xmlns="" id="{55E5F6CC-33D0-4729-AA5A-C0C11ECE68AD}"/>
              </a:ext>
            </a:extLst>
          </p:cNvPr>
          <p:cNvCxnSpPr>
            <a:cxnSpLocks noChangeShapeType="1"/>
            <a:stCxn id="5" idx="5"/>
            <a:endCxn id="7" idx="1"/>
          </p:cNvCxnSpPr>
          <p:nvPr/>
        </p:nvCxnSpPr>
        <p:spPr bwMode="auto">
          <a:xfrm>
            <a:off x="3935521" y="3409134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10">
            <a:extLst>
              <a:ext uri="{FF2B5EF4-FFF2-40B4-BE49-F238E27FC236}">
                <a16:creationId xmlns:a16="http://schemas.microsoft.com/office/drawing/2014/main" xmlns="" id="{6E755D0A-04BD-4CE3-B10F-8020C6F74371}"/>
              </a:ext>
            </a:extLst>
          </p:cNvPr>
          <p:cNvCxnSpPr>
            <a:cxnSpLocks noChangeShapeType="1"/>
            <a:stCxn id="6" idx="3"/>
            <a:endCxn id="7" idx="7"/>
          </p:cNvCxnSpPr>
          <p:nvPr/>
        </p:nvCxnSpPr>
        <p:spPr bwMode="auto">
          <a:xfrm flipH="1">
            <a:off x="5078521" y="3409134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1">
            <a:extLst>
              <a:ext uri="{FF2B5EF4-FFF2-40B4-BE49-F238E27FC236}">
                <a16:creationId xmlns:a16="http://schemas.microsoft.com/office/drawing/2014/main" xmlns="" id="{DF70F00E-20AD-4C03-9368-B54A05BFE7A0}"/>
              </a:ext>
            </a:extLst>
          </p:cNvPr>
          <p:cNvCxnSpPr>
            <a:cxnSpLocks noChangeShapeType="1"/>
            <a:stCxn id="4" idx="4"/>
            <a:endCxn id="7" idx="0"/>
          </p:cNvCxnSpPr>
          <p:nvPr/>
        </p:nvCxnSpPr>
        <p:spPr bwMode="auto">
          <a:xfrm>
            <a:off x="4862621" y="2431234"/>
            <a:ext cx="0" cy="149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2">
            <a:extLst>
              <a:ext uri="{FF2B5EF4-FFF2-40B4-BE49-F238E27FC236}">
                <a16:creationId xmlns:a16="http://schemas.microsoft.com/office/drawing/2014/main" xmlns="" id="{BF2D3202-50DB-4CC9-99DF-A68B6DD14531}"/>
              </a:ext>
            </a:extLst>
          </p:cNvPr>
          <p:cNvGrpSpPr>
            <a:grpSpLocks/>
          </p:cNvGrpSpPr>
          <p:nvPr/>
        </p:nvGrpSpPr>
        <p:grpSpPr bwMode="auto">
          <a:xfrm>
            <a:off x="7986821" y="1731146"/>
            <a:ext cx="2971800" cy="2667000"/>
            <a:chOff x="2976" y="1104"/>
            <a:chExt cx="2640" cy="2016"/>
          </a:xfrm>
        </p:grpSpPr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xmlns="" id="{472C437F-AF1C-4167-8D25-77CA5F5F2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717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4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xmlns="" id="{476C883D-77C9-452C-ACDC-936BCC33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314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3</a:t>
              </a: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xmlns="" id="{D785EFE2-862D-4889-90EF-71F02C80A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10"/>
              <a:ext cx="5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2</a:t>
              </a:r>
            </a:p>
          </p:txBody>
        </p: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xmlns="" id="{A4828B0B-DA56-4CCA-B462-EB926109F5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507"/>
              <a:ext cx="2112" cy="1613"/>
              <a:chOff x="3504" y="1795"/>
              <a:chExt cx="2112" cy="1613"/>
            </a:xfrm>
          </p:grpSpPr>
          <p:sp>
            <p:nvSpPr>
              <p:cNvPr id="35" name="Rectangle 17">
                <a:extLst>
                  <a:ext uri="{FF2B5EF4-FFF2-40B4-BE49-F238E27FC236}">
                    <a16:creationId xmlns:a16="http://schemas.microsoft.com/office/drawing/2014/main" xmlns="" id="{48E802BF-E2A8-4372-BF4D-A23284C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3005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36" name="Rectangle 18">
                <a:extLst>
                  <a:ext uri="{FF2B5EF4-FFF2-40B4-BE49-F238E27FC236}">
                    <a16:creationId xmlns:a16="http://schemas.microsoft.com/office/drawing/2014/main" xmlns="" id="{9A72BA72-0C68-498A-9803-5EFFCF64B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005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37" name="Rectangle 19">
                <a:extLst>
                  <a:ext uri="{FF2B5EF4-FFF2-40B4-BE49-F238E27FC236}">
                    <a16:creationId xmlns:a16="http://schemas.microsoft.com/office/drawing/2014/main" xmlns="" id="{767486A2-0746-490B-B0B5-82D1C5CC4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005"/>
                <a:ext cx="576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38" name="Rectangle 20">
                <a:extLst>
                  <a:ext uri="{FF2B5EF4-FFF2-40B4-BE49-F238E27FC236}">
                    <a16:creationId xmlns:a16="http://schemas.microsoft.com/office/drawing/2014/main" xmlns="" id="{8D4C41C7-B3F4-47DA-9BC7-BA958415A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005"/>
                <a:ext cx="480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xmlns="" id="{B66B65B0-45D4-4DE6-8793-7CF3CAF82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2602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xmlns="" id="{001A60BC-4108-4C7B-88A7-4A0E0A2AF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2602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41" name="Rectangle 23">
                <a:extLst>
                  <a:ext uri="{FF2B5EF4-FFF2-40B4-BE49-F238E27FC236}">
                    <a16:creationId xmlns:a16="http://schemas.microsoft.com/office/drawing/2014/main" xmlns="" id="{F28710BC-55BD-4A2D-BBD5-99DC48C11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2602"/>
                <a:ext cx="576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42" name="Rectangle 24">
                <a:extLst>
                  <a:ext uri="{FF2B5EF4-FFF2-40B4-BE49-F238E27FC236}">
                    <a16:creationId xmlns:a16="http://schemas.microsoft.com/office/drawing/2014/main" xmlns="" id="{3566A893-ACE5-4FC6-93A7-B6595A98E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602"/>
                <a:ext cx="480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43" name="Rectangle 25">
                <a:extLst>
                  <a:ext uri="{FF2B5EF4-FFF2-40B4-BE49-F238E27FC236}">
                    <a16:creationId xmlns:a16="http://schemas.microsoft.com/office/drawing/2014/main" xmlns="" id="{9A564B2C-3239-4434-8040-4FCE016E4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2198"/>
                <a:ext cx="52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44" name="Rectangle 26">
                <a:extLst>
                  <a:ext uri="{FF2B5EF4-FFF2-40B4-BE49-F238E27FC236}">
                    <a16:creationId xmlns:a16="http://schemas.microsoft.com/office/drawing/2014/main" xmlns="" id="{D1426480-12D1-4324-B911-CEB5826F9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2198"/>
                <a:ext cx="52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45" name="Rectangle 27">
                <a:extLst>
                  <a:ext uri="{FF2B5EF4-FFF2-40B4-BE49-F238E27FC236}">
                    <a16:creationId xmlns:a16="http://schemas.microsoft.com/office/drawing/2014/main" xmlns="" id="{38F4045B-E47D-4160-B990-BBD80BC5D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2198"/>
                <a:ext cx="576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46" name="Rectangle 28">
                <a:extLst>
                  <a:ext uri="{FF2B5EF4-FFF2-40B4-BE49-F238E27FC236}">
                    <a16:creationId xmlns:a16="http://schemas.microsoft.com/office/drawing/2014/main" xmlns="" id="{53A65007-303E-47AD-9F63-22837389F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198"/>
                <a:ext cx="48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47" name="Rectangle 29">
                <a:extLst>
                  <a:ext uri="{FF2B5EF4-FFF2-40B4-BE49-F238E27FC236}">
                    <a16:creationId xmlns:a16="http://schemas.microsoft.com/office/drawing/2014/main" xmlns="" id="{B85946F8-6899-400C-AD50-A64CED6E1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1795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48" name="Rectangle 30">
                <a:extLst>
                  <a:ext uri="{FF2B5EF4-FFF2-40B4-BE49-F238E27FC236}">
                    <a16:creationId xmlns:a16="http://schemas.microsoft.com/office/drawing/2014/main" xmlns="" id="{7EBA1620-DC64-4E28-8937-3ADA65901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795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49" name="Rectangle 31">
                <a:extLst>
                  <a:ext uri="{FF2B5EF4-FFF2-40B4-BE49-F238E27FC236}">
                    <a16:creationId xmlns:a16="http://schemas.microsoft.com/office/drawing/2014/main" xmlns="" id="{36BBB17B-DA45-42D3-8F48-821F4DEED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1795"/>
                <a:ext cx="576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1</a:t>
                </a:r>
              </a:p>
            </p:txBody>
          </p:sp>
          <p:sp>
            <p:nvSpPr>
              <p:cNvPr id="50" name="Rectangle 32">
                <a:extLst>
                  <a:ext uri="{FF2B5EF4-FFF2-40B4-BE49-F238E27FC236}">
                    <a16:creationId xmlns:a16="http://schemas.microsoft.com/office/drawing/2014/main" xmlns="" id="{9D6D4996-6C2D-43F8-8EDB-0636BF110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1795"/>
                <a:ext cx="480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</p:grpSp>
        <p:sp>
          <p:nvSpPr>
            <p:cNvPr id="17" name="Rectangle 33">
              <a:extLst>
                <a:ext uri="{FF2B5EF4-FFF2-40B4-BE49-F238E27FC236}">
                  <a16:creationId xmlns:a16="http://schemas.microsoft.com/office/drawing/2014/main" xmlns="" id="{DE6190CE-E6ED-49B6-9D03-3B9C4A9AD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507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18" name="Rectangle 34">
              <a:extLst>
                <a:ext uri="{FF2B5EF4-FFF2-40B4-BE49-F238E27FC236}">
                  <a16:creationId xmlns:a16="http://schemas.microsoft.com/office/drawing/2014/main" xmlns="" id="{453F0563-F0A1-49A2-8976-FB438699C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104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4</a:t>
              </a:r>
            </a:p>
          </p:txBody>
        </p:sp>
        <p:sp>
          <p:nvSpPr>
            <p:cNvPr id="19" name="Rectangle 35">
              <a:extLst>
                <a:ext uri="{FF2B5EF4-FFF2-40B4-BE49-F238E27FC236}">
                  <a16:creationId xmlns:a16="http://schemas.microsoft.com/office/drawing/2014/main" xmlns="" id="{E2EC9434-ABDB-4C8E-A638-D549BB814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104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3</a:t>
              </a:r>
            </a:p>
          </p:txBody>
        </p: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xmlns="" id="{2BD8E3F4-9E42-425A-9F4E-405822ACF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104"/>
              <a:ext cx="57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2</a:t>
              </a:r>
            </a:p>
          </p:txBody>
        </p:sp>
        <p:sp>
          <p:nvSpPr>
            <p:cNvPr id="21" name="Rectangle 37">
              <a:extLst>
                <a:ext uri="{FF2B5EF4-FFF2-40B4-BE49-F238E27FC236}">
                  <a16:creationId xmlns:a16="http://schemas.microsoft.com/office/drawing/2014/main" xmlns="" id="{B72D2892-AF02-4EAC-BB15-AD8A8ABA6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104"/>
              <a:ext cx="480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22" name="Rectangle 38">
              <a:extLst>
                <a:ext uri="{FF2B5EF4-FFF2-40B4-BE49-F238E27FC236}">
                  <a16:creationId xmlns:a16="http://schemas.microsoft.com/office/drawing/2014/main" xmlns="" id="{7329820B-D2E4-46FD-AF52-A1119C83C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104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A</a:t>
              </a:r>
            </a:p>
          </p:txBody>
        </p:sp>
        <p:sp>
          <p:nvSpPr>
            <p:cNvPr id="23" name="Line 39">
              <a:extLst>
                <a:ext uri="{FF2B5EF4-FFF2-40B4-BE49-F238E27FC236}">
                  <a16:creationId xmlns:a16="http://schemas.microsoft.com/office/drawing/2014/main" xmlns="" id="{A6699DC8-323D-49B8-90DD-3F50FB9D5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104"/>
              <a:ext cx="264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" name="Line 40">
              <a:extLst>
                <a:ext uri="{FF2B5EF4-FFF2-40B4-BE49-F238E27FC236}">
                  <a16:creationId xmlns:a16="http://schemas.microsoft.com/office/drawing/2014/main" xmlns="" id="{32061EC7-D593-46D6-9A23-C3C655E9F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507"/>
              <a:ext cx="2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" name="Line 41">
              <a:extLst>
                <a:ext uri="{FF2B5EF4-FFF2-40B4-BE49-F238E27FC236}">
                  <a16:creationId xmlns:a16="http://schemas.microsoft.com/office/drawing/2014/main" xmlns="" id="{F54C2876-FE0D-4069-B880-8C6F56A209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910"/>
              <a:ext cx="264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" name="Line 42">
              <a:extLst>
                <a:ext uri="{FF2B5EF4-FFF2-40B4-BE49-F238E27FC236}">
                  <a16:creationId xmlns:a16="http://schemas.microsoft.com/office/drawing/2014/main" xmlns="" id="{7B8B0B69-999E-475C-9841-375597C0DC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314"/>
              <a:ext cx="264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" name="Line 43">
              <a:extLst>
                <a:ext uri="{FF2B5EF4-FFF2-40B4-BE49-F238E27FC236}">
                  <a16:creationId xmlns:a16="http://schemas.microsoft.com/office/drawing/2014/main" xmlns="" id="{F5BCFD1A-A7B8-4431-97B8-04BF605EF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717"/>
              <a:ext cx="264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" name="Line 44">
              <a:extLst>
                <a:ext uri="{FF2B5EF4-FFF2-40B4-BE49-F238E27FC236}">
                  <a16:creationId xmlns:a16="http://schemas.microsoft.com/office/drawing/2014/main" xmlns="" id="{B468D50C-38E0-408F-8898-F2FF5DE39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3120"/>
              <a:ext cx="26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Line 45">
              <a:extLst>
                <a:ext uri="{FF2B5EF4-FFF2-40B4-BE49-F238E27FC236}">
                  <a16:creationId xmlns:a16="http://schemas.microsoft.com/office/drawing/2014/main" xmlns="" id="{0DF9D7E7-75E1-4078-B7E8-04582F4A1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104"/>
              <a:ext cx="0" cy="201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Line 46">
              <a:extLst>
                <a:ext uri="{FF2B5EF4-FFF2-40B4-BE49-F238E27FC236}">
                  <a16:creationId xmlns:a16="http://schemas.microsoft.com/office/drawing/2014/main" xmlns="" id="{E875C9FB-CDA5-46E7-8E88-1AA5339EC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104"/>
              <a:ext cx="0" cy="20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Line 47">
              <a:extLst>
                <a:ext uri="{FF2B5EF4-FFF2-40B4-BE49-F238E27FC236}">
                  <a16:creationId xmlns:a16="http://schemas.microsoft.com/office/drawing/2014/main" xmlns="" id="{C4FE4C9E-8C83-4E54-975E-E9664BE21B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104"/>
              <a:ext cx="0" cy="201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Line 48">
              <a:extLst>
                <a:ext uri="{FF2B5EF4-FFF2-40B4-BE49-F238E27FC236}">
                  <a16:creationId xmlns:a16="http://schemas.microsoft.com/office/drawing/2014/main" xmlns="" id="{ADB1D911-45CF-41D5-9687-BE5DF5445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104"/>
              <a:ext cx="0" cy="201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Line 49">
              <a:extLst>
                <a:ext uri="{FF2B5EF4-FFF2-40B4-BE49-F238E27FC236}">
                  <a16:creationId xmlns:a16="http://schemas.microsoft.com/office/drawing/2014/main" xmlns="" id="{7273E5E6-5D69-4820-8C48-39E29D46E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1104"/>
              <a:ext cx="0" cy="201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Line 50">
              <a:extLst>
                <a:ext uri="{FF2B5EF4-FFF2-40B4-BE49-F238E27FC236}">
                  <a16:creationId xmlns:a16="http://schemas.microsoft.com/office/drawing/2014/main" xmlns="" id="{532F16CD-A269-4F54-9082-F3D2AF6E99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6" y="1104"/>
              <a:ext cx="0" cy="20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1" name="Rectangle 51">
            <a:extLst>
              <a:ext uri="{FF2B5EF4-FFF2-40B4-BE49-F238E27FC236}">
                <a16:creationId xmlns:a16="http://schemas.microsoft.com/office/drawing/2014/main" xmlns="" id="{58764DC1-A9D2-4104-BDC3-8FC46378F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621" y="4702946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2" name="Rectangle 52">
            <a:extLst>
              <a:ext uri="{FF2B5EF4-FFF2-40B4-BE49-F238E27FC236}">
                <a16:creationId xmlns:a16="http://schemas.microsoft.com/office/drawing/2014/main" xmlns="" id="{BC3E5663-75AE-4136-91BA-C8DECAC83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621" y="5083946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3" name="Rectangle 53">
            <a:extLst>
              <a:ext uri="{FF2B5EF4-FFF2-40B4-BE49-F238E27FC236}">
                <a16:creationId xmlns:a16="http://schemas.microsoft.com/office/drawing/2014/main" xmlns="" id="{1F126859-8386-4380-BE13-87221D8C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621" y="5464946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4" name="Rectangle 54">
            <a:extLst>
              <a:ext uri="{FF2B5EF4-FFF2-40B4-BE49-F238E27FC236}">
                <a16:creationId xmlns:a16="http://schemas.microsoft.com/office/drawing/2014/main" xmlns="" id="{E33CAC58-0867-441A-971F-D8BA05392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621" y="5845946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5" name="Rectangle 55">
            <a:extLst>
              <a:ext uri="{FF2B5EF4-FFF2-40B4-BE49-F238E27FC236}">
                <a16:creationId xmlns:a16="http://schemas.microsoft.com/office/drawing/2014/main" xmlns="" id="{D5742907-04E5-4656-B0EC-5C6EB86E5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421" y="4702946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2</a:t>
            </a:r>
          </a:p>
        </p:txBody>
      </p:sp>
      <p:sp>
        <p:nvSpPr>
          <p:cNvPr id="56" name="Rectangle 56">
            <a:extLst>
              <a:ext uri="{FF2B5EF4-FFF2-40B4-BE49-F238E27FC236}">
                <a16:creationId xmlns:a16="http://schemas.microsoft.com/office/drawing/2014/main" xmlns="" id="{E5EDCF72-2328-40CC-A903-811393DE2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421" y="4702946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3</a:t>
            </a:r>
          </a:p>
        </p:txBody>
      </p:sp>
      <p:sp>
        <p:nvSpPr>
          <p:cNvPr id="57" name="Line 57">
            <a:extLst>
              <a:ext uri="{FF2B5EF4-FFF2-40B4-BE49-F238E27FC236}">
                <a16:creationId xmlns:a16="http://schemas.microsoft.com/office/drawing/2014/main" xmlns="" id="{0D1233BC-B7C7-4628-94EC-8DEA1F6E3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3221" y="4885509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" name="Rectangle 58">
            <a:extLst>
              <a:ext uri="{FF2B5EF4-FFF2-40B4-BE49-F238E27FC236}">
                <a16:creationId xmlns:a16="http://schemas.microsoft.com/office/drawing/2014/main" xmlns="" id="{C97ABCB2-2A1B-47B9-95FA-D6CE0ADB2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421" y="5114109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1</a:t>
            </a:r>
          </a:p>
        </p:txBody>
      </p:sp>
      <p:sp>
        <p:nvSpPr>
          <p:cNvPr id="59" name="Line 59">
            <a:extLst>
              <a:ext uri="{FF2B5EF4-FFF2-40B4-BE49-F238E27FC236}">
                <a16:creationId xmlns:a16="http://schemas.microsoft.com/office/drawing/2014/main" xmlns="" id="{1A39B9B7-94EB-4B6D-ACF1-A256FB055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3221" y="5266509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" name="Line 60">
            <a:extLst>
              <a:ext uri="{FF2B5EF4-FFF2-40B4-BE49-F238E27FC236}">
                <a16:creationId xmlns:a16="http://schemas.microsoft.com/office/drawing/2014/main" xmlns="" id="{4B4B968D-5D04-4DD1-9FA0-EEA54C6D6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3221" y="6028509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" name="Rectangle 61">
            <a:extLst>
              <a:ext uri="{FF2B5EF4-FFF2-40B4-BE49-F238E27FC236}">
                <a16:creationId xmlns:a16="http://schemas.microsoft.com/office/drawing/2014/main" xmlns="" id="{C38890AE-07C3-4A05-9C36-34B27322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421" y="5876109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3</a:t>
            </a:r>
          </a:p>
        </p:txBody>
      </p:sp>
      <p:sp>
        <p:nvSpPr>
          <p:cNvPr id="62" name="Rectangle 62">
            <a:extLst>
              <a:ext uri="{FF2B5EF4-FFF2-40B4-BE49-F238E27FC236}">
                <a16:creationId xmlns:a16="http://schemas.microsoft.com/office/drawing/2014/main" xmlns="" id="{30EFB77B-11C2-4565-BC79-5C56112E3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421" y="5114109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3</a:t>
            </a:r>
          </a:p>
        </p:txBody>
      </p:sp>
      <p:sp>
        <p:nvSpPr>
          <p:cNvPr id="63" name="Rectangle 63">
            <a:extLst>
              <a:ext uri="{FF2B5EF4-FFF2-40B4-BE49-F238E27FC236}">
                <a16:creationId xmlns:a16="http://schemas.microsoft.com/office/drawing/2014/main" xmlns="" id="{E4B57590-769D-4F24-ACAE-C7C4600A7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421" y="5495109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1</a:t>
            </a:r>
          </a:p>
        </p:txBody>
      </p:sp>
      <p:sp>
        <p:nvSpPr>
          <p:cNvPr id="64" name="Line 64">
            <a:extLst>
              <a:ext uri="{FF2B5EF4-FFF2-40B4-BE49-F238E27FC236}">
                <a16:creationId xmlns:a16="http://schemas.microsoft.com/office/drawing/2014/main" xmlns="" id="{51CBF965-710E-458F-95E8-55D02744B4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3221" y="5647509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" name="Rectangle 65">
            <a:extLst>
              <a:ext uri="{FF2B5EF4-FFF2-40B4-BE49-F238E27FC236}">
                <a16:creationId xmlns:a16="http://schemas.microsoft.com/office/drawing/2014/main" xmlns="" id="{AE5278C0-2297-4309-8EB3-C64332586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421" y="5495109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2</a:t>
            </a:r>
          </a:p>
        </p:txBody>
      </p:sp>
      <p:sp>
        <p:nvSpPr>
          <p:cNvPr id="66" name="Rectangle 66">
            <a:extLst>
              <a:ext uri="{FF2B5EF4-FFF2-40B4-BE49-F238E27FC236}">
                <a16:creationId xmlns:a16="http://schemas.microsoft.com/office/drawing/2014/main" xmlns="" id="{50A87957-E98F-4534-A026-81ADF5B78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421" y="5495109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4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xmlns="" id="{1E9998CF-3ECC-4E76-9A00-7917B3B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158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A9D855-96E0-401B-9D04-0EFFB80E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Graphs: Adjacency 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907773-0665-4923-9B69-9F38B3D3A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Weighted graph</a:t>
            </a:r>
          </a:p>
          <a:p>
            <a:endParaRPr lang="en-IN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xmlns="" id="{CDBD63FF-82ED-4C42-BB23-4CCA190A0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653" y="1754945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xmlns="" id="{BDB9F607-3C72-4B0B-9A69-625B65D15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653" y="2821745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xmlns="" id="{8738E3B4-7372-4833-BB45-BA49FB85F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653" y="2821745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xmlns="" id="{87BE8164-A6AB-4D40-8169-9DDF7008E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653" y="3888545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8" name="AutoShape 8">
            <a:extLst>
              <a:ext uri="{FF2B5EF4-FFF2-40B4-BE49-F238E27FC236}">
                <a16:creationId xmlns:a16="http://schemas.microsoft.com/office/drawing/2014/main" xmlns="" id="{25AB81F0-3AFF-4B46-A057-2D4DA9AEF141}"/>
              </a:ext>
            </a:extLst>
          </p:cNvPr>
          <p:cNvCxnSpPr>
            <a:cxnSpLocks noChangeShapeType="1"/>
            <a:stCxn id="4" idx="3"/>
            <a:endCxn id="5" idx="7"/>
          </p:cNvCxnSpPr>
          <p:nvPr/>
        </p:nvCxnSpPr>
        <p:spPr bwMode="auto">
          <a:xfrm flipH="1">
            <a:off x="3981353" y="2289933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AutoShape 9">
            <a:extLst>
              <a:ext uri="{FF2B5EF4-FFF2-40B4-BE49-F238E27FC236}">
                <a16:creationId xmlns:a16="http://schemas.microsoft.com/office/drawing/2014/main" xmlns="" id="{FE969D94-D5E4-48D7-AE56-C249925B00DB}"/>
              </a:ext>
            </a:extLst>
          </p:cNvPr>
          <p:cNvCxnSpPr>
            <a:cxnSpLocks noChangeShapeType="1"/>
            <a:stCxn id="5" idx="5"/>
            <a:endCxn id="7" idx="1"/>
          </p:cNvCxnSpPr>
          <p:nvPr/>
        </p:nvCxnSpPr>
        <p:spPr bwMode="auto">
          <a:xfrm>
            <a:off x="3981353" y="3356733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10">
            <a:extLst>
              <a:ext uri="{FF2B5EF4-FFF2-40B4-BE49-F238E27FC236}">
                <a16:creationId xmlns:a16="http://schemas.microsoft.com/office/drawing/2014/main" xmlns="" id="{3CEAD820-08E4-4111-937A-8CB6477416A9}"/>
              </a:ext>
            </a:extLst>
          </p:cNvPr>
          <p:cNvCxnSpPr>
            <a:cxnSpLocks noChangeShapeType="1"/>
            <a:stCxn id="6" idx="3"/>
            <a:endCxn id="7" idx="7"/>
          </p:cNvCxnSpPr>
          <p:nvPr/>
        </p:nvCxnSpPr>
        <p:spPr bwMode="auto">
          <a:xfrm flipH="1">
            <a:off x="5124353" y="3356733"/>
            <a:ext cx="711200" cy="606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1">
            <a:extLst>
              <a:ext uri="{FF2B5EF4-FFF2-40B4-BE49-F238E27FC236}">
                <a16:creationId xmlns:a16="http://schemas.microsoft.com/office/drawing/2014/main" xmlns="" id="{A8C94DD0-3A9A-4F7C-9459-3D168E0B06A7}"/>
              </a:ext>
            </a:extLst>
          </p:cNvPr>
          <p:cNvCxnSpPr>
            <a:cxnSpLocks noChangeShapeType="1"/>
            <a:stCxn id="4" idx="4"/>
            <a:endCxn id="7" idx="0"/>
          </p:cNvCxnSpPr>
          <p:nvPr/>
        </p:nvCxnSpPr>
        <p:spPr bwMode="auto">
          <a:xfrm>
            <a:off x="4908453" y="2378833"/>
            <a:ext cx="0" cy="149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Box 12">
            <a:extLst>
              <a:ext uri="{FF2B5EF4-FFF2-40B4-BE49-F238E27FC236}">
                <a16:creationId xmlns:a16="http://schemas.microsoft.com/office/drawing/2014/main" xmlns="" id="{D66E8E37-578B-45D6-9906-CE510550B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0253" y="227247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xmlns="" id="{C53053CE-BB4E-4E88-87A4-5DFC4BB42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253" y="280587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xmlns="" id="{060FA17D-32F6-4AC4-BB67-F227605C5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6903" y="350754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xmlns="" id="{C57118AD-90A5-4334-8382-04AC10F32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641" y="350754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</a:rPr>
              <a:t>4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xmlns="" id="{91E3B911-04B2-4F38-BFE8-53C0774CA062}"/>
              </a:ext>
            </a:extLst>
          </p:cNvPr>
          <p:cNvGrpSpPr>
            <a:grpSpLocks/>
          </p:cNvGrpSpPr>
          <p:nvPr/>
        </p:nvGrpSpPr>
        <p:grpSpPr bwMode="auto">
          <a:xfrm>
            <a:off x="7575453" y="1450145"/>
            <a:ext cx="3124200" cy="2514600"/>
            <a:chOff x="2976" y="1392"/>
            <a:chExt cx="2640" cy="2016"/>
          </a:xfrm>
        </p:grpSpPr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xmlns="" id="{E5B9B4D4-4AF4-4CB0-8E91-83FE00D9B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005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4</a:t>
              </a: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xmlns="" id="{0650C08E-9FCD-43C9-909D-4161EE2AD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602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3</a:t>
              </a: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xmlns="" id="{721E3E0F-401E-48ED-A6EB-82927F9A0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198"/>
              <a:ext cx="5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2</a:t>
              </a:r>
            </a:p>
          </p:txBody>
        </p: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xmlns="" id="{64B2813E-A2C9-43D9-A22B-9B7E0D43C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795"/>
              <a:ext cx="2112" cy="1613"/>
              <a:chOff x="3504" y="1795"/>
              <a:chExt cx="2112" cy="1613"/>
            </a:xfrm>
          </p:grpSpPr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xmlns="" id="{02A3D98E-CA34-4C04-B89D-1054F22A3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3005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xmlns="" id="{30BBDB0A-734A-476F-BEE8-1C1A0A7AF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005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41" name="Rectangle 23">
                <a:extLst>
                  <a:ext uri="{FF2B5EF4-FFF2-40B4-BE49-F238E27FC236}">
                    <a16:creationId xmlns:a16="http://schemas.microsoft.com/office/drawing/2014/main" xmlns="" id="{992FBA9F-544F-4C0F-921B-F5FDBC50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005"/>
                <a:ext cx="576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42" name="Rectangle 24">
                <a:extLst>
                  <a:ext uri="{FF2B5EF4-FFF2-40B4-BE49-F238E27FC236}">
                    <a16:creationId xmlns:a16="http://schemas.microsoft.com/office/drawing/2014/main" xmlns="" id="{0596B698-F202-4E2A-8F5C-A26FC6453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005"/>
                <a:ext cx="480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43" name="Rectangle 25">
                <a:extLst>
                  <a:ext uri="{FF2B5EF4-FFF2-40B4-BE49-F238E27FC236}">
                    <a16:creationId xmlns:a16="http://schemas.microsoft.com/office/drawing/2014/main" xmlns="" id="{66CE3012-41D8-4AC9-B626-FE890B033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2602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4</a:t>
                </a:r>
              </a:p>
            </p:txBody>
          </p:sp>
          <p:sp>
            <p:nvSpPr>
              <p:cNvPr id="44" name="Rectangle 26">
                <a:extLst>
                  <a:ext uri="{FF2B5EF4-FFF2-40B4-BE49-F238E27FC236}">
                    <a16:creationId xmlns:a16="http://schemas.microsoft.com/office/drawing/2014/main" xmlns="" id="{A70AF8EE-21DD-4C9D-8543-BD9365E66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2602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45" name="Rectangle 27">
                <a:extLst>
                  <a:ext uri="{FF2B5EF4-FFF2-40B4-BE49-F238E27FC236}">
                    <a16:creationId xmlns:a16="http://schemas.microsoft.com/office/drawing/2014/main" xmlns="" id="{E30D94CF-8CC9-4107-9986-22ED932DB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2602"/>
                <a:ext cx="576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9</a:t>
                </a:r>
              </a:p>
            </p:txBody>
          </p:sp>
          <p:sp>
            <p:nvSpPr>
              <p:cNvPr id="46" name="Rectangle 28">
                <a:extLst>
                  <a:ext uri="{FF2B5EF4-FFF2-40B4-BE49-F238E27FC236}">
                    <a16:creationId xmlns:a16="http://schemas.microsoft.com/office/drawing/2014/main" xmlns="" id="{3C1549EE-CF2D-4009-AC74-948B63CB9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602"/>
                <a:ext cx="480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6</a:t>
                </a:r>
              </a:p>
            </p:txBody>
          </p:sp>
          <p:sp>
            <p:nvSpPr>
              <p:cNvPr id="47" name="Rectangle 29">
                <a:extLst>
                  <a:ext uri="{FF2B5EF4-FFF2-40B4-BE49-F238E27FC236}">
                    <a16:creationId xmlns:a16="http://schemas.microsoft.com/office/drawing/2014/main" xmlns="" id="{92004C2B-BCF5-4B58-8ECE-2D3496E8E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2198"/>
                <a:ext cx="52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48" name="Rectangle 30">
                <a:extLst>
                  <a:ext uri="{FF2B5EF4-FFF2-40B4-BE49-F238E27FC236}">
                    <a16:creationId xmlns:a16="http://schemas.microsoft.com/office/drawing/2014/main" xmlns="" id="{65728467-D5CB-46E9-B431-9856AD389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2198"/>
                <a:ext cx="52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9</a:t>
                </a:r>
              </a:p>
            </p:txBody>
          </p:sp>
          <p:sp>
            <p:nvSpPr>
              <p:cNvPr id="49" name="Rectangle 31">
                <a:extLst>
                  <a:ext uri="{FF2B5EF4-FFF2-40B4-BE49-F238E27FC236}">
                    <a16:creationId xmlns:a16="http://schemas.microsoft.com/office/drawing/2014/main" xmlns="" id="{66D4D0A0-7585-4A8C-84E7-5EDC8BD57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2198"/>
                <a:ext cx="576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50" name="Rectangle 32">
                <a:extLst>
                  <a:ext uri="{FF2B5EF4-FFF2-40B4-BE49-F238E27FC236}">
                    <a16:creationId xmlns:a16="http://schemas.microsoft.com/office/drawing/2014/main" xmlns="" id="{0179492B-1A79-4894-9CE6-1D63C1611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198"/>
                <a:ext cx="48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5</a:t>
                </a:r>
              </a:p>
            </p:txBody>
          </p:sp>
          <p:sp>
            <p:nvSpPr>
              <p:cNvPr id="51" name="Rectangle 33">
                <a:extLst>
                  <a:ext uri="{FF2B5EF4-FFF2-40B4-BE49-F238E27FC236}">
                    <a16:creationId xmlns:a16="http://schemas.microsoft.com/office/drawing/2014/main" xmlns="" id="{C1D8114C-568A-4EFA-BC1A-AA56AC612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1795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52" name="Rectangle 34">
                <a:extLst>
                  <a:ext uri="{FF2B5EF4-FFF2-40B4-BE49-F238E27FC236}">
                    <a16:creationId xmlns:a16="http://schemas.microsoft.com/office/drawing/2014/main" xmlns="" id="{6FE4BC29-B0FB-4C83-88AA-53B67A872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795"/>
                <a:ext cx="528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6</a:t>
                </a:r>
              </a:p>
            </p:txBody>
          </p:sp>
          <p:sp>
            <p:nvSpPr>
              <p:cNvPr id="53" name="Rectangle 35">
                <a:extLst>
                  <a:ext uri="{FF2B5EF4-FFF2-40B4-BE49-F238E27FC236}">
                    <a16:creationId xmlns:a16="http://schemas.microsoft.com/office/drawing/2014/main" xmlns="" id="{8330F94D-7C06-4C59-B150-5BFE45953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1795"/>
                <a:ext cx="576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5</a:t>
                </a:r>
              </a:p>
            </p:txBody>
          </p:sp>
          <p:sp>
            <p:nvSpPr>
              <p:cNvPr id="54" name="Rectangle 36">
                <a:extLst>
                  <a:ext uri="{FF2B5EF4-FFF2-40B4-BE49-F238E27FC236}">
                    <a16:creationId xmlns:a16="http://schemas.microsoft.com/office/drawing/2014/main" xmlns="" id="{55D923D9-B788-4ABA-BC9B-2DDBD4F8F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1795"/>
                <a:ext cx="480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/>
                  <a:t>0</a:t>
                </a:r>
              </a:p>
            </p:txBody>
          </p:sp>
        </p:grpSp>
        <p:sp>
          <p:nvSpPr>
            <p:cNvPr id="21" name="Rectangle 37">
              <a:extLst>
                <a:ext uri="{FF2B5EF4-FFF2-40B4-BE49-F238E27FC236}">
                  <a16:creationId xmlns:a16="http://schemas.microsoft.com/office/drawing/2014/main" xmlns="" id="{16D6468D-4D15-4758-9E8D-1648C97FC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795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22" name="Rectangle 38">
              <a:extLst>
                <a:ext uri="{FF2B5EF4-FFF2-40B4-BE49-F238E27FC236}">
                  <a16:creationId xmlns:a16="http://schemas.microsoft.com/office/drawing/2014/main" xmlns="" id="{6ACB13EB-3C74-4524-8576-9919602AC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392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4</a:t>
              </a:r>
            </a:p>
          </p:txBody>
        </p:sp>
        <p:sp>
          <p:nvSpPr>
            <p:cNvPr id="23" name="Rectangle 39">
              <a:extLst>
                <a:ext uri="{FF2B5EF4-FFF2-40B4-BE49-F238E27FC236}">
                  <a16:creationId xmlns:a16="http://schemas.microsoft.com/office/drawing/2014/main" xmlns="" id="{6BED28D3-779F-4660-A50A-F23B5EAA7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392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3</a:t>
              </a:r>
            </a:p>
          </p:txBody>
        </p:sp>
        <p:sp>
          <p:nvSpPr>
            <p:cNvPr id="24" name="Rectangle 40">
              <a:extLst>
                <a:ext uri="{FF2B5EF4-FFF2-40B4-BE49-F238E27FC236}">
                  <a16:creationId xmlns:a16="http://schemas.microsoft.com/office/drawing/2014/main" xmlns="" id="{7BF7B8C4-FB2E-45C6-883A-915D99296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392"/>
              <a:ext cx="57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2</a:t>
              </a:r>
            </a:p>
          </p:txBody>
        </p:sp>
        <p:sp>
          <p:nvSpPr>
            <p:cNvPr id="25" name="Rectangle 41">
              <a:extLst>
                <a:ext uri="{FF2B5EF4-FFF2-40B4-BE49-F238E27FC236}">
                  <a16:creationId xmlns:a16="http://schemas.microsoft.com/office/drawing/2014/main" xmlns="" id="{63A1A4C2-BEBA-4458-A2CF-767D5EA56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392"/>
              <a:ext cx="480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xmlns="" id="{AB8B628C-C72C-4ABD-8F85-8F9559B79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392"/>
              <a:ext cx="52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A</a:t>
              </a:r>
            </a:p>
          </p:txBody>
        </p:sp>
        <p:sp>
          <p:nvSpPr>
            <p:cNvPr id="27" name="Line 43">
              <a:extLst>
                <a:ext uri="{FF2B5EF4-FFF2-40B4-BE49-F238E27FC236}">
                  <a16:creationId xmlns:a16="http://schemas.microsoft.com/office/drawing/2014/main" xmlns="" id="{B0DCD6EE-2023-4726-BBF2-2B0CE6049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392"/>
              <a:ext cx="264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" name="Line 44">
              <a:extLst>
                <a:ext uri="{FF2B5EF4-FFF2-40B4-BE49-F238E27FC236}">
                  <a16:creationId xmlns:a16="http://schemas.microsoft.com/office/drawing/2014/main" xmlns="" id="{4BE1C2D8-57A1-4331-A552-0DEC22517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795"/>
              <a:ext cx="2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Line 45">
              <a:extLst>
                <a:ext uri="{FF2B5EF4-FFF2-40B4-BE49-F238E27FC236}">
                  <a16:creationId xmlns:a16="http://schemas.microsoft.com/office/drawing/2014/main" xmlns="" id="{E16B2352-BEE4-4561-A962-07FB39B41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198"/>
              <a:ext cx="264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Line 46">
              <a:extLst>
                <a:ext uri="{FF2B5EF4-FFF2-40B4-BE49-F238E27FC236}">
                  <a16:creationId xmlns:a16="http://schemas.microsoft.com/office/drawing/2014/main" xmlns="" id="{D2A5DC31-E683-4E73-A67A-9228143537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602"/>
              <a:ext cx="264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Line 47">
              <a:extLst>
                <a:ext uri="{FF2B5EF4-FFF2-40B4-BE49-F238E27FC236}">
                  <a16:creationId xmlns:a16="http://schemas.microsoft.com/office/drawing/2014/main" xmlns="" id="{72CF5345-EF71-43B0-B1E2-AA058500D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3005"/>
              <a:ext cx="264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Line 48">
              <a:extLst>
                <a:ext uri="{FF2B5EF4-FFF2-40B4-BE49-F238E27FC236}">
                  <a16:creationId xmlns:a16="http://schemas.microsoft.com/office/drawing/2014/main" xmlns="" id="{BD7DA4A5-86D4-44DD-850A-C33EE9712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3408"/>
              <a:ext cx="26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Line 49">
              <a:extLst>
                <a:ext uri="{FF2B5EF4-FFF2-40B4-BE49-F238E27FC236}">
                  <a16:creationId xmlns:a16="http://schemas.microsoft.com/office/drawing/2014/main" xmlns="" id="{E0E6A746-B0F3-48A3-98DB-42F262F73E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392"/>
              <a:ext cx="0" cy="201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Line 50">
              <a:extLst>
                <a:ext uri="{FF2B5EF4-FFF2-40B4-BE49-F238E27FC236}">
                  <a16:creationId xmlns:a16="http://schemas.microsoft.com/office/drawing/2014/main" xmlns="" id="{08A55ED0-68B5-41CC-AA0A-F651ED28F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392"/>
              <a:ext cx="0" cy="20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Line 51">
              <a:extLst>
                <a:ext uri="{FF2B5EF4-FFF2-40B4-BE49-F238E27FC236}">
                  <a16:creationId xmlns:a16="http://schemas.microsoft.com/office/drawing/2014/main" xmlns="" id="{596923DE-BBBB-4919-81A6-F0EEC6D296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392"/>
              <a:ext cx="0" cy="201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Line 52">
              <a:extLst>
                <a:ext uri="{FF2B5EF4-FFF2-40B4-BE49-F238E27FC236}">
                  <a16:creationId xmlns:a16="http://schemas.microsoft.com/office/drawing/2014/main" xmlns="" id="{31EA1C24-8BC0-4E79-AECB-8E0B4D26DF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392"/>
              <a:ext cx="0" cy="201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Line 53">
              <a:extLst>
                <a:ext uri="{FF2B5EF4-FFF2-40B4-BE49-F238E27FC236}">
                  <a16:creationId xmlns:a16="http://schemas.microsoft.com/office/drawing/2014/main" xmlns="" id="{3AB8F65A-C046-461D-9463-D81FF760A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1392"/>
              <a:ext cx="0" cy="201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" name="Line 54">
              <a:extLst>
                <a:ext uri="{FF2B5EF4-FFF2-40B4-BE49-F238E27FC236}">
                  <a16:creationId xmlns:a16="http://schemas.microsoft.com/office/drawing/2014/main" xmlns="" id="{DF6E5B28-5232-4DDB-B060-8100999ED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6" y="1392"/>
              <a:ext cx="0" cy="20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5" name="Rectangle 55">
            <a:extLst>
              <a:ext uri="{FF2B5EF4-FFF2-40B4-BE49-F238E27FC236}">
                <a16:creationId xmlns:a16="http://schemas.microsoft.com/office/drawing/2014/main" xmlns="" id="{517BA5AC-0D51-49B2-B3A9-7C61FD770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653" y="4345745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6" name="Rectangle 56">
            <a:extLst>
              <a:ext uri="{FF2B5EF4-FFF2-40B4-BE49-F238E27FC236}">
                <a16:creationId xmlns:a16="http://schemas.microsoft.com/office/drawing/2014/main" xmlns="" id="{594F34E6-98D9-4271-B8AF-575ED16F7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653" y="4726745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7" name="Rectangle 57">
            <a:extLst>
              <a:ext uri="{FF2B5EF4-FFF2-40B4-BE49-F238E27FC236}">
                <a16:creationId xmlns:a16="http://schemas.microsoft.com/office/drawing/2014/main" xmlns="" id="{5C9847AF-6FE5-4D93-AA45-0E16E2D0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653" y="5107745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8" name="Rectangle 58">
            <a:extLst>
              <a:ext uri="{FF2B5EF4-FFF2-40B4-BE49-F238E27FC236}">
                <a16:creationId xmlns:a16="http://schemas.microsoft.com/office/drawing/2014/main" xmlns="" id="{8A3E9FA2-D8F7-42DD-A54D-AB5BD487E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653" y="5488745"/>
            <a:ext cx="3810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9" name="Rectangle 59">
            <a:extLst>
              <a:ext uri="{FF2B5EF4-FFF2-40B4-BE49-F238E27FC236}">
                <a16:creationId xmlns:a16="http://schemas.microsoft.com/office/drawing/2014/main" xmlns="" id="{229B1795-C207-43FC-93BD-FFA84F0F6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453" y="4345745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2,5</a:t>
            </a:r>
          </a:p>
        </p:txBody>
      </p:sp>
      <p:sp>
        <p:nvSpPr>
          <p:cNvPr id="60" name="Rectangle 60">
            <a:extLst>
              <a:ext uri="{FF2B5EF4-FFF2-40B4-BE49-F238E27FC236}">
                <a16:creationId xmlns:a16="http://schemas.microsoft.com/office/drawing/2014/main" xmlns="" id="{7DF50CDA-B18C-4BAA-93EE-4A3ACB8F1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053" y="4345745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3,6</a:t>
            </a:r>
          </a:p>
        </p:txBody>
      </p:sp>
      <p:sp>
        <p:nvSpPr>
          <p:cNvPr id="61" name="Line 61">
            <a:extLst>
              <a:ext uri="{FF2B5EF4-FFF2-40B4-BE49-F238E27FC236}">
                <a16:creationId xmlns:a16="http://schemas.microsoft.com/office/drawing/2014/main" xmlns="" id="{C0D2D43F-8A4D-42CD-82DF-78819AB928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7253" y="452830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" name="Line 62">
            <a:extLst>
              <a:ext uri="{FF2B5EF4-FFF2-40B4-BE49-F238E27FC236}">
                <a16:creationId xmlns:a16="http://schemas.microsoft.com/office/drawing/2014/main" xmlns="" id="{0D0D3156-78D8-4FDF-969F-E01B07F6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7253" y="490930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" name="Line 63">
            <a:extLst>
              <a:ext uri="{FF2B5EF4-FFF2-40B4-BE49-F238E27FC236}">
                <a16:creationId xmlns:a16="http://schemas.microsoft.com/office/drawing/2014/main" xmlns="" id="{56134CBC-E188-4F36-B62B-6F74AA069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7253" y="567130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" name="Line 64">
            <a:extLst>
              <a:ext uri="{FF2B5EF4-FFF2-40B4-BE49-F238E27FC236}">
                <a16:creationId xmlns:a16="http://schemas.microsoft.com/office/drawing/2014/main" xmlns="" id="{6C482E42-EA17-4B6B-B1FA-572F5475DC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7253" y="529030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" name="Rectangle 65">
            <a:extLst>
              <a:ext uri="{FF2B5EF4-FFF2-40B4-BE49-F238E27FC236}">
                <a16:creationId xmlns:a16="http://schemas.microsoft.com/office/drawing/2014/main" xmlns="" id="{89FA7766-2C1C-4542-B931-57BDA5CE6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453" y="4726745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1,5</a:t>
            </a:r>
          </a:p>
        </p:txBody>
      </p:sp>
      <p:sp>
        <p:nvSpPr>
          <p:cNvPr id="66" name="Rectangle 66">
            <a:extLst>
              <a:ext uri="{FF2B5EF4-FFF2-40B4-BE49-F238E27FC236}">
                <a16:creationId xmlns:a16="http://schemas.microsoft.com/office/drawing/2014/main" xmlns="" id="{DC0B8D55-521C-4E02-BB60-0049B1D5A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053" y="4726745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3,9</a:t>
            </a:r>
          </a:p>
        </p:txBody>
      </p:sp>
      <p:sp>
        <p:nvSpPr>
          <p:cNvPr id="67" name="Rectangle 67">
            <a:extLst>
              <a:ext uri="{FF2B5EF4-FFF2-40B4-BE49-F238E27FC236}">
                <a16:creationId xmlns:a16="http://schemas.microsoft.com/office/drawing/2014/main" xmlns="" id="{D4A0B04D-8288-491D-9621-C3125C6EE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453" y="5564945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3,4</a:t>
            </a:r>
          </a:p>
        </p:txBody>
      </p:sp>
      <p:sp>
        <p:nvSpPr>
          <p:cNvPr id="68" name="Rectangle 68">
            <a:extLst>
              <a:ext uri="{FF2B5EF4-FFF2-40B4-BE49-F238E27FC236}">
                <a16:creationId xmlns:a16="http://schemas.microsoft.com/office/drawing/2014/main" xmlns="" id="{C3A85D4F-A33B-401F-8946-287C8E6C5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453" y="5107745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1,6</a:t>
            </a:r>
          </a:p>
        </p:txBody>
      </p:sp>
      <p:sp>
        <p:nvSpPr>
          <p:cNvPr id="69" name="Rectangle 69">
            <a:extLst>
              <a:ext uri="{FF2B5EF4-FFF2-40B4-BE49-F238E27FC236}">
                <a16:creationId xmlns:a16="http://schemas.microsoft.com/office/drawing/2014/main" xmlns="" id="{8B7AF71B-41F0-4C92-A275-0077B620F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053" y="5107745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2,9</a:t>
            </a:r>
          </a:p>
        </p:txBody>
      </p:sp>
      <p:sp>
        <p:nvSpPr>
          <p:cNvPr id="70" name="Rectangle 70">
            <a:extLst>
              <a:ext uri="{FF2B5EF4-FFF2-40B4-BE49-F238E27FC236}">
                <a16:creationId xmlns:a16="http://schemas.microsoft.com/office/drawing/2014/main" xmlns="" id="{AF740CE6-DED8-46C0-860D-40F38AE3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653" y="5107745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4,4</a:t>
            </a:r>
          </a:p>
        </p:txBody>
      </p:sp>
      <p:sp>
        <p:nvSpPr>
          <p:cNvPr id="72" name="Footer Placeholder 71">
            <a:extLst>
              <a:ext uri="{FF2B5EF4-FFF2-40B4-BE49-F238E27FC236}">
                <a16:creationId xmlns:a16="http://schemas.microsoft.com/office/drawing/2014/main" xmlns="" id="{32D33353-7D44-437C-8546-069A200F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3562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A61491-AA8D-4AF4-B31F-41188330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 of between two representations </a:t>
            </a:r>
            <a:endParaRPr lang="en-IN" dirty="0"/>
          </a:p>
        </p:txBody>
      </p:sp>
      <p:sp>
        <p:nvSpPr>
          <p:cNvPr id="4" name="Text Box 53">
            <a:extLst>
              <a:ext uri="{FF2B5EF4-FFF2-40B4-BE49-F238E27FC236}">
                <a16:creationId xmlns:a16="http://schemas.microsoft.com/office/drawing/2014/main" xmlns="" id="{0E7FA62D-5EDE-4923-A5F8-3575915E2A10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1233488" y="1254125"/>
            <a:ext cx="2659702" cy="94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|V| = n, |E| = m</a:t>
            </a:r>
          </a:p>
          <a:p>
            <a:endParaRPr lang="en-US" altLang="en-US" sz="2400" dirty="0"/>
          </a:p>
        </p:txBody>
      </p:sp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xmlns="" id="{EF10C36F-8D59-4E0D-B32E-0E3041E44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36911081"/>
              </p:ext>
            </p:extLst>
          </p:nvPr>
        </p:nvGraphicFramePr>
        <p:xfrm>
          <a:off x="2996206" y="1976755"/>
          <a:ext cx="7086600" cy="3627120"/>
        </p:xfrm>
        <a:graphic>
          <a:graphicData uri="http://schemas.openxmlformats.org/drawingml/2006/table">
            <a:tbl>
              <a:tblPr/>
              <a:tblGrid>
                <a:gridCol w="2646363">
                  <a:extLst>
                    <a:ext uri="{9D8B030D-6E8A-4147-A177-3AD203B41FA5}">
                      <a16:colId xmlns:a16="http://schemas.microsoft.com/office/drawing/2014/main" xmlns="" val="888572764"/>
                    </a:ext>
                  </a:extLst>
                </a:gridCol>
                <a:gridCol w="2225675">
                  <a:extLst>
                    <a:ext uri="{9D8B030D-6E8A-4147-A177-3AD203B41FA5}">
                      <a16:colId xmlns:a16="http://schemas.microsoft.com/office/drawing/2014/main" xmlns="" val="4257706528"/>
                    </a:ext>
                  </a:extLst>
                </a:gridCol>
                <a:gridCol w="2214562">
                  <a:extLst>
                    <a:ext uri="{9D8B030D-6E8A-4147-A177-3AD203B41FA5}">
                      <a16:colId xmlns:a16="http://schemas.microsoft.com/office/drawing/2014/main" xmlns="" val="3617435124"/>
                    </a:ext>
                  </a:extLst>
                </a:gridCol>
              </a:tblGrid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Adj Matrix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Adj List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2800180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test (u, v) 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 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Θ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O(n)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18297511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Degree(u)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Θ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</a:rPr>
                        <a:t>(n)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1883128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Memory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Θ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(n</a:t>
                      </a:r>
                      <a:r>
                        <a:rPr kumimoji="0" lang="en-US" alt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Θ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(n+m)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3346816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Edge insertion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Θ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Θ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4358533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Edge deletion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Θ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28736829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Graph traversal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Θ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</a:t>
                      </a:r>
                      <a:r>
                        <a:rPr kumimoji="0" lang="en-US" alt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Θ</a:t>
                      </a: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n+m</a:t>
                      </a: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8078351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7DA5C59-7A44-45CD-97F6-EB17400F58E9}"/>
              </a:ext>
            </a:extLst>
          </p:cNvPr>
          <p:cNvSpPr/>
          <p:nvPr/>
        </p:nvSpPr>
        <p:spPr>
          <a:xfrm>
            <a:off x="1233378" y="5721478"/>
            <a:ext cx="10133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2060"/>
                </a:solidFill>
              </a:rPr>
              <a:t>Both representations are very useful and have different properties, although adjacency lists are probably better for more problems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84AB6F79-A170-482E-83B4-0AAFA5C1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915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F099CD-3390-46C2-BE84-1C5E646A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4F61D2-64A6-4108-9278-C7DE7113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254034"/>
            <a:ext cx="10612256" cy="528744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Lets take an example</a:t>
            </a:r>
          </a:p>
          <a:p>
            <a:pPr lvl="1"/>
            <a:r>
              <a:rPr lang="en-IN" i="0" dirty="0">
                <a:solidFill>
                  <a:srgbClr val="002060"/>
                </a:solidFill>
              </a:rPr>
              <a:t>X</a:t>
            </a:r>
            <a:r>
              <a:rPr lang="en-IN" i="0" dirty="0"/>
              <a:t> goes to a shop to buy an item worth </a:t>
            </a:r>
            <a:r>
              <a:rPr lang="en-IN" i="0" dirty="0">
                <a:solidFill>
                  <a:srgbClr val="002060"/>
                </a:solidFill>
              </a:rPr>
              <a:t>30p</a:t>
            </a:r>
            <a:r>
              <a:rPr lang="en-IN" i="0" dirty="0"/>
              <a:t> and hands over </a:t>
            </a:r>
            <a:r>
              <a:rPr lang="en-IN" i="0" dirty="0">
                <a:solidFill>
                  <a:srgbClr val="002060"/>
                </a:solidFill>
              </a:rPr>
              <a:t>1Rs</a:t>
            </a:r>
            <a:r>
              <a:rPr lang="en-IN" i="0" dirty="0"/>
              <a:t>. </a:t>
            </a:r>
          </a:p>
          <a:p>
            <a:pPr lvl="1"/>
            <a:r>
              <a:rPr lang="en-IN" i="0" dirty="0">
                <a:solidFill>
                  <a:srgbClr val="002060"/>
                </a:solidFill>
              </a:rPr>
              <a:t>What is the change expected by </a:t>
            </a:r>
            <a:r>
              <a:rPr lang="en-IN" i="0" dirty="0"/>
              <a:t>X</a:t>
            </a:r>
            <a:r>
              <a:rPr lang="en-IN" i="0" dirty="0">
                <a:solidFill>
                  <a:srgbClr val="002060"/>
                </a:solidFill>
              </a:rPr>
              <a:t>?  </a:t>
            </a:r>
            <a:r>
              <a:rPr lang="en-IN" i="0" dirty="0"/>
              <a:t>70p</a:t>
            </a:r>
          </a:p>
          <a:p>
            <a:pPr lvl="1"/>
            <a:r>
              <a:rPr lang="en-IN" i="0" dirty="0"/>
              <a:t>Probable set of coins given by shop keeper</a:t>
            </a:r>
          </a:p>
          <a:p>
            <a:pPr lvl="2"/>
            <a:r>
              <a:rPr lang="en-IN" sz="2000" b="1" dirty="0"/>
              <a:t>A={10, 20, 20, 20}</a:t>
            </a:r>
          </a:p>
          <a:p>
            <a:pPr lvl="2"/>
            <a:r>
              <a:rPr lang="en-IN" sz="2000" b="1" dirty="0"/>
              <a:t>B={10, 10, 10, 10 ,10 ,10, 10}</a:t>
            </a:r>
          </a:p>
          <a:p>
            <a:pPr lvl="2"/>
            <a:r>
              <a:rPr lang="en-IN" sz="2000" b="1" dirty="0"/>
              <a:t>C={5, 5, 5, 5, 5, 5, 5, 5, 5, 5, 5, 5, 5, 5}</a:t>
            </a:r>
          </a:p>
          <a:p>
            <a:pPr lvl="2"/>
            <a:r>
              <a:rPr lang="en-IN" sz="2000" b="1" dirty="0"/>
              <a:t>D={25 ,25 ,20}</a:t>
            </a:r>
          </a:p>
          <a:p>
            <a:pPr lvl="2"/>
            <a:r>
              <a:rPr lang="en-IN" sz="2000" b="1" dirty="0"/>
              <a:t>E={50, 20}</a:t>
            </a:r>
          </a:p>
          <a:p>
            <a:pPr lvl="2"/>
            <a:r>
              <a:rPr lang="en-IN" sz="2000" b="1" dirty="0"/>
              <a:t>F= {50, 10, 10}</a:t>
            </a:r>
          </a:p>
          <a:p>
            <a:r>
              <a:rPr lang="en-US" dirty="0"/>
              <a:t>What was the constraint? </a:t>
            </a:r>
          </a:p>
          <a:p>
            <a:pPr lvl="1"/>
            <a:r>
              <a:rPr lang="en-US" i="0" dirty="0"/>
              <a:t>The sum of the coins given by the shopkeeper =</a:t>
            </a:r>
            <a:r>
              <a:rPr lang="en-US" i="0" dirty="0">
                <a:solidFill>
                  <a:srgbClr val="002060"/>
                </a:solidFill>
              </a:rPr>
              <a:t>70p</a:t>
            </a:r>
          </a:p>
          <a:p>
            <a:r>
              <a:rPr lang="en-US" dirty="0"/>
              <a:t>The subset that satisfies this constraint is called </a:t>
            </a:r>
            <a:r>
              <a:rPr lang="en-US" dirty="0">
                <a:solidFill>
                  <a:srgbClr val="FF0000"/>
                </a:solidFill>
              </a:rPr>
              <a:t>feasible solution </a:t>
            </a:r>
          </a:p>
          <a:p>
            <a:r>
              <a:rPr lang="en-US" dirty="0">
                <a:solidFill>
                  <a:srgbClr val="FF0000"/>
                </a:solidFill>
              </a:rPr>
              <a:t>The feasible solution that maximizes/minimizes the objective function is called an </a:t>
            </a:r>
            <a:r>
              <a:rPr lang="en-US" dirty="0"/>
              <a:t>optimal solution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88C320-0AA6-4CD0-A809-1FDB0B71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8472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C6C9D-6FFA-460F-A3B4-D66E98FE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D1B016-CC6F-4A10-8621-6FB790CC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Given a set of cities, how to construct </a:t>
            </a:r>
            <a:r>
              <a:rPr lang="en-US" altLang="en-US" dirty="0">
                <a:solidFill>
                  <a:srgbClr val="0000CC"/>
                </a:solidFill>
              </a:rPr>
              <a:t>minimum</a:t>
            </a:r>
            <a:r>
              <a:rPr lang="en-US" altLang="en-US" dirty="0"/>
              <a:t> length of highways to connect the cities so that there are paths between every two cities?</a:t>
            </a:r>
          </a:p>
          <a:p>
            <a:endParaRPr lang="en-US" altLang="en-US" dirty="0"/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3B656FC9-D42E-4EF3-8899-863DCB83C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262" y="29369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BF89D051-C19C-4AC9-B5A0-66C1EFEC5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62" y="52991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FFB58F25-E2DA-4FAA-98CF-A4A796D64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462" y="35465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59C9B213-68BD-4F03-955E-FF3A84659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262" y="46133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5085AED6-BF2A-4761-9764-1DB5848A5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462" y="39275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2C471B4-4D26-4BB7-9D49-7F0F87573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662" y="53753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1D4DF332-6178-4D7B-9671-F69F05637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7462" y="29369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AE2FCB5-EBDE-4CDF-B5C9-410BC0C13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862" y="43085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4855B50C-F81D-4E2B-8E48-807C3074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9759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297D6E-4F1B-428F-ADFE-320FB6C0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D44EC6-24E1-4D73-853D-2E5C58AA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Definition</a:t>
            </a:r>
          </a:p>
          <a:p>
            <a:r>
              <a:rPr lang="en-US" b="0" dirty="0">
                <a:solidFill>
                  <a:srgbClr val="FF0000"/>
                </a:solidFill>
              </a:rPr>
              <a:t>Let G = (V, E) be an undirected connected graph.</a:t>
            </a:r>
          </a:p>
          <a:p>
            <a:r>
              <a:rPr lang="en-US" b="0" dirty="0"/>
              <a:t>A subgraph t = (V, E’) of G is a spanning tree of G </a:t>
            </a:r>
            <a:r>
              <a:rPr lang="en-US" b="0" dirty="0" err="1"/>
              <a:t>iff</a:t>
            </a:r>
            <a:r>
              <a:rPr lang="en-US" b="0" dirty="0"/>
              <a:t> t is a tree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593B9DFF-41BA-44E7-81A2-64E2A404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63" y="3429000"/>
            <a:ext cx="8385652" cy="2009784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40C3867-C649-4670-99D3-EE7D43DD8C1C}"/>
              </a:ext>
            </a:extLst>
          </p:cNvPr>
          <p:cNvSpPr txBox="1"/>
          <p:nvPr/>
        </p:nvSpPr>
        <p:spPr>
          <a:xfrm>
            <a:off x="2433710" y="5098294"/>
            <a:ext cx="1012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Graph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50BD6D-410F-4C1A-9143-122A42B42757}"/>
              </a:ext>
            </a:extLst>
          </p:cNvPr>
          <p:cNvSpPr txBox="1"/>
          <p:nvPr/>
        </p:nvSpPr>
        <p:spPr>
          <a:xfrm>
            <a:off x="3996530" y="5098294"/>
            <a:ext cx="1306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Sp. Tree 1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5D31A08-A1B1-4ADA-BFBD-47BD61CA3627}"/>
              </a:ext>
            </a:extLst>
          </p:cNvPr>
          <p:cNvSpPr txBox="1"/>
          <p:nvPr/>
        </p:nvSpPr>
        <p:spPr>
          <a:xfrm>
            <a:off x="5536945" y="5098294"/>
            <a:ext cx="1306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Sp. Tree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825BA5-D482-40C9-B748-57DFB4982AA2}"/>
              </a:ext>
            </a:extLst>
          </p:cNvPr>
          <p:cNvSpPr txBox="1"/>
          <p:nvPr/>
        </p:nvSpPr>
        <p:spPr>
          <a:xfrm>
            <a:off x="7019118" y="5098294"/>
            <a:ext cx="1306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Sp. Tree 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A5E7E77-2D05-4FDE-9176-F425B980C586}"/>
              </a:ext>
            </a:extLst>
          </p:cNvPr>
          <p:cNvSpPr txBox="1"/>
          <p:nvPr/>
        </p:nvSpPr>
        <p:spPr>
          <a:xfrm>
            <a:off x="8583905" y="5098294"/>
            <a:ext cx="1306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Sp. Tree 4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CC889EC0-DA5C-40FE-A893-0E6ECF0E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030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E59EBA-D3DE-4098-A6CF-93519264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213192"/>
            <a:ext cx="10612257" cy="803366"/>
          </a:xfrm>
        </p:spPr>
        <p:txBody>
          <a:bodyPr/>
          <a:lstStyle/>
          <a:p>
            <a:r>
              <a:rPr lang="en-US" dirty="0"/>
              <a:t>Spanning Tree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DD116B-4D22-4648-AF6F-75537658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07" y="1210409"/>
            <a:ext cx="9906000" cy="1524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8786F49-C0BB-491A-80ED-FB93BEA4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06" y="3773637"/>
            <a:ext cx="9906001" cy="21901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90F3ADE-2092-4283-89D8-B833F8248630}"/>
              </a:ext>
            </a:extLst>
          </p:cNvPr>
          <p:cNvSpPr txBox="1"/>
          <p:nvPr/>
        </p:nvSpPr>
        <p:spPr>
          <a:xfrm>
            <a:off x="1856935" y="2387349"/>
            <a:ext cx="1012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Graph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FB2B4D7-3794-4670-A3AA-4FEE273E1F32}"/>
              </a:ext>
            </a:extLst>
          </p:cNvPr>
          <p:cNvSpPr txBox="1"/>
          <p:nvPr/>
        </p:nvSpPr>
        <p:spPr>
          <a:xfrm>
            <a:off x="1995267" y="5364261"/>
            <a:ext cx="1012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Graph 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xmlns="" id="{11C5AB6A-583C-4347-8608-8A5861EB4FC4}"/>
              </a:ext>
            </a:extLst>
          </p:cNvPr>
          <p:cNvSpPr/>
          <p:nvPr/>
        </p:nvSpPr>
        <p:spPr>
          <a:xfrm rot="16200000">
            <a:off x="6933800" y="-1531933"/>
            <a:ext cx="494714" cy="8302284"/>
          </a:xfrm>
          <a:prstGeom prst="leftBrace">
            <a:avLst/>
          </a:prstGeom>
          <a:ln w="285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345A384-2B75-4A2C-8D79-60ECE1E2F6CB}"/>
              </a:ext>
            </a:extLst>
          </p:cNvPr>
          <p:cNvSpPr txBox="1"/>
          <p:nvPr/>
        </p:nvSpPr>
        <p:spPr>
          <a:xfrm>
            <a:off x="6328116" y="2841445"/>
            <a:ext cx="243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Spanning Trees 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xmlns="" id="{0CA27ECB-A7EA-4336-955A-72BB7B870012}"/>
              </a:ext>
            </a:extLst>
          </p:cNvPr>
          <p:cNvSpPr/>
          <p:nvPr/>
        </p:nvSpPr>
        <p:spPr>
          <a:xfrm rot="16200000">
            <a:off x="6827718" y="1936349"/>
            <a:ext cx="494714" cy="8302284"/>
          </a:xfrm>
          <a:prstGeom prst="leftBrace">
            <a:avLst/>
          </a:prstGeom>
          <a:ln w="285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22007FD-526D-4D33-B67C-64FB83E579DA}"/>
              </a:ext>
            </a:extLst>
          </p:cNvPr>
          <p:cNvSpPr txBox="1"/>
          <p:nvPr/>
        </p:nvSpPr>
        <p:spPr>
          <a:xfrm>
            <a:off x="6096000" y="6215607"/>
            <a:ext cx="243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Spanning Trees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0274191-1D27-4365-9190-E66D2CAE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3653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2" grpId="0" animBg="1"/>
      <p:bldP spid="25" grpId="0"/>
      <p:bldP spid="26" grpId="0" animBg="1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5AAFE-7541-4A79-9B95-A73E25CA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7EE1C4-32AB-4072-82C2-9CC5A0D7D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dirty="0"/>
              <a:t>A </a:t>
            </a:r>
            <a:r>
              <a:rPr lang="en-US" i="1" dirty="0">
                <a:solidFill>
                  <a:srgbClr val="FF0000"/>
                </a:solidFill>
              </a:rPr>
              <a:t>spanning tree </a:t>
            </a:r>
            <a:r>
              <a:rPr lang="en-US" b="0" dirty="0"/>
              <a:t>of an undirected connected graph is its connected acyclic subgraph (i.e., a tree) that contains all the vertices of the graph.</a:t>
            </a:r>
          </a:p>
          <a:p>
            <a:pPr algn="just"/>
            <a:r>
              <a:rPr lang="en-IN" b="0" dirty="0"/>
              <a:t>For a weighted graph,</a:t>
            </a:r>
            <a:r>
              <a:rPr lang="en-US" b="0" dirty="0"/>
              <a:t> a </a:t>
            </a:r>
            <a:r>
              <a:rPr lang="en-US" i="1" dirty="0">
                <a:solidFill>
                  <a:srgbClr val="FF0000"/>
                </a:solidFill>
              </a:rPr>
              <a:t>minimum spanning tree </a:t>
            </a:r>
            <a:r>
              <a:rPr lang="en-US" b="0" dirty="0"/>
              <a:t>is its spanning tree of the smallest weight, where the </a:t>
            </a:r>
            <a:r>
              <a:rPr lang="en-US" i="1" dirty="0"/>
              <a:t>weight </a:t>
            </a:r>
            <a:r>
              <a:rPr lang="en-US" b="0" dirty="0"/>
              <a:t>of a tree is defined as the sum of the weights on all its edges.</a:t>
            </a:r>
          </a:p>
          <a:p>
            <a:pPr algn="just"/>
            <a:r>
              <a:rPr lang="en-US" b="0" dirty="0"/>
              <a:t>The </a:t>
            </a:r>
            <a:r>
              <a:rPr lang="en-US" i="1" dirty="0">
                <a:solidFill>
                  <a:srgbClr val="FF0000"/>
                </a:solidFill>
              </a:rPr>
              <a:t>minimum spanning tree problem</a:t>
            </a:r>
            <a:r>
              <a:rPr lang="en-US" i="1" dirty="0"/>
              <a:t> </a:t>
            </a:r>
            <a:r>
              <a:rPr lang="en-US" b="0" dirty="0"/>
              <a:t>is the problem of finding a minimum spanning tree for a given weighted connected graph.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EF1AD7F-F393-48FC-A94B-C5F0CF2B69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206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83657" y="4412342"/>
            <a:ext cx="9572820" cy="20962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B3FAD7-5A42-4F30-A648-F01E2EF97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32908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D1441-E12C-4E7D-AA83-7B799D0F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213192"/>
            <a:ext cx="10612257" cy="803366"/>
          </a:xfrm>
        </p:spPr>
        <p:txBody>
          <a:bodyPr/>
          <a:lstStyle/>
          <a:p>
            <a:r>
              <a:rPr lang="en-US" dirty="0"/>
              <a:t>Spanning Tree </a:t>
            </a:r>
            <a:endParaRPr lang="en-IN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3AB8422-30D0-4372-94A3-FD6576081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435" y="1420837"/>
            <a:ext cx="10381885" cy="4645228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2493E9B-B7B0-45C1-BDE5-D3D179E8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285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6FDA3D-4552-4335-86BF-E0EA5735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39FC5D-100C-483D-A500-19BD7A5D1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A greedy method to obtain a minimum-cost spanning tree builds this tree </a:t>
            </a:r>
            <a:r>
              <a:rPr lang="en-IN" dirty="0">
                <a:solidFill>
                  <a:srgbClr val="FF0000"/>
                </a:solidFill>
              </a:rPr>
              <a:t>edge by edge.</a:t>
            </a:r>
          </a:p>
          <a:p>
            <a:pPr algn="just"/>
            <a:r>
              <a:rPr lang="en-IN" dirty="0">
                <a:solidFill>
                  <a:srgbClr val="FF0000"/>
                </a:solidFill>
              </a:rPr>
              <a:t>The </a:t>
            </a:r>
            <a:r>
              <a:rPr lang="en-IN" dirty="0"/>
              <a:t>next edge </a:t>
            </a:r>
            <a:r>
              <a:rPr lang="en-IN" dirty="0">
                <a:solidFill>
                  <a:srgbClr val="FF0000"/>
                </a:solidFill>
              </a:rPr>
              <a:t>to include is chosen according to some optimization criterion.</a:t>
            </a:r>
          </a:p>
          <a:p>
            <a:pPr algn="just"/>
            <a:r>
              <a:rPr lang="en-IN" dirty="0"/>
              <a:t>The simplest such criterion is to choose an edge that results in a </a:t>
            </a:r>
            <a:r>
              <a:rPr lang="en-IN" dirty="0">
                <a:solidFill>
                  <a:srgbClr val="FF0000"/>
                </a:solidFill>
              </a:rPr>
              <a:t>minimum increase </a:t>
            </a:r>
            <a:r>
              <a:rPr lang="en-IN" dirty="0"/>
              <a:t>in the sum of the costs of the edges so far included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C15388-C209-4031-8FB6-25A553F6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563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45D6C4-C923-473A-B621-D326FF51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Prims Algorithm – Illustration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A65EA0-E383-4B89-B460-5C033B364C00}"/>
              </a:ext>
            </a:extLst>
          </p:cNvPr>
          <p:cNvSpPr txBox="1"/>
          <p:nvPr/>
        </p:nvSpPr>
        <p:spPr>
          <a:xfrm>
            <a:off x="998806" y="5145068"/>
            <a:ext cx="10846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</a:rPr>
              <a:t>Tree Vertices -  { </a:t>
            </a:r>
            <a:r>
              <a:rPr lang="en-IN" sz="2400" b="1" dirty="0">
                <a:solidFill>
                  <a:srgbClr val="FF0000"/>
                </a:solidFill>
              </a:rPr>
              <a:t>r, a, b, c, d, e </a:t>
            </a:r>
            <a:r>
              <a:rPr lang="en-IN" sz="2400" b="1" dirty="0">
                <a:solidFill>
                  <a:srgbClr val="002060"/>
                </a:solidFill>
              </a:rPr>
              <a:t>} – </a:t>
            </a:r>
            <a:r>
              <a:rPr lang="en-IN" sz="2400" dirty="0">
                <a:solidFill>
                  <a:srgbClr val="9E2316"/>
                </a:solidFill>
              </a:rPr>
              <a:t>vertices that re part of the spanning tree </a:t>
            </a:r>
          </a:p>
          <a:p>
            <a:r>
              <a:rPr lang="en-IN" sz="2400" b="1" dirty="0">
                <a:solidFill>
                  <a:srgbClr val="002060"/>
                </a:solidFill>
              </a:rPr>
              <a:t>Fringe vertices - { </a:t>
            </a:r>
            <a:r>
              <a:rPr lang="en-IN" sz="2400" b="1" dirty="0">
                <a:solidFill>
                  <a:srgbClr val="FF0000"/>
                </a:solidFill>
              </a:rPr>
              <a:t>h, g, f </a:t>
            </a:r>
            <a:r>
              <a:rPr lang="en-IN" sz="2400" b="1" dirty="0">
                <a:solidFill>
                  <a:srgbClr val="002060"/>
                </a:solidFill>
              </a:rPr>
              <a:t>} – </a:t>
            </a:r>
            <a:r>
              <a:rPr lang="en-IN" sz="2400" dirty="0">
                <a:solidFill>
                  <a:srgbClr val="9E2316"/>
                </a:solidFill>
              </a:rPr>
              <a:t>vertices not in the tree but adjacent to at least one vertex that is in the tree </a:t>
            </a:r>
          </a:p>
          <a:p>
            <a:r>
              <a:rPr lang="en-IN" sz="2400" b="1" dirty="0">
                <a:solidFill>
                  <a:srgbClr val="002060"/>
                </a:solidFill>
              </a:rPr>
              <a:t>Unseen vertices – { </a:t>
            </a:r>
            <a:r>
              <a:rPr lang="en-IN" sz="2400" b="1" dirty="0" err="1">
                <a:solidFill>
                  <a:srgbClr val="FF0000"/>
                </a:solidFill>
              </a:rPr>
              <a:t>i</a:t>
            </a:r>
            <a:r>
              <a:rPr lang="en-IN" sz="2400" b="1" dirty="0">
                <a:solidFill>
                  <a:srgbClr val="002060"/>
                </a:solidFill>
              </a:rPr>
              <a:t> } – </a:t>
            </a:r>
            <a:r>
              <a:rPr lang="en-IN" sz="2400" dirty="0">
                <a:solidFill>
                  <a:srgbClr val="9E2316"/>
                </a:solidFill>
              </a:rPr>
              <a:t>vertices not yet affected by the algorithm </a:t>
            </a: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3C6703A-3753-4E91-913A-31B54125E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892" y="1167040"/>
            <a:ext cx="6677251" cy="3827546"/>
          </a:xfrm>
          <a:ln w="285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56FA81-E590-4D2B-8261-18A04C6C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274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E4BECB-FBD6-4281-B7D6-7357CAEA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Prims Algorithm – Problem </a:t>
            </a:r>
          </a:p>
        </p:txBody>
      </p:sp>
      <p:pic>
        <p:nvPicPr>
          <p:cNvPr id="11" name="Content Placeholder 10" descr="A clock in the middle of a watch&#10;&#10;Description automatically generated">
            <a:extLst>
              <a:ext uri="{FF2B5EF4-FFF2-40B4-BE49-F238E27FC236}">
                <a16:creationId xmlns:a16="http://schemas.microsoft.com/office/drawing/2014/main" xmlns="" id="{7B48F83C-99E2-42DF-BEB4-9D7143373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072" y="1556904"/>
            <a:ext cx="9255855" cy="5002213"/>
          </a:xfrm>
          <a:ln w="28575">
            <a:solidFill>
              <a:schemeClr val="tx1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7C245D9-8DFF-4AED-B008-04B5E08E19A2}"/>
              </a:ext>
            </a:extLst>
          </p:cNvPr>
          <p:cNvSpPr txBox="1">
            <a:spLocks/>
          </p:cNvSpPr>
          <p:nvPr/>
        </p:nvSpPr>
        <p:spPr>
          <a:xfrm>
            <a:off x="1442049" y="927894"/>
            <a:ext cx="10262271" cy="507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400" dirty="0">
                <a:solidFill>
                  <a:srgbClr val="002060"/>
                </a:solidFill>
              </a:rPr>
              <a:t>Find the minimum cost spanning tree for the following graph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FAB280D-A7CB-4FDA-94CA-36BBDCEC6E7E}"/>
              </a:ext>
            </a:extLst>
          </p:cNvPr>
          <p:cNvSpPr txBox="1"/>
          <p:nvPr/>
        </p:nvSpPr>
        <p:spPr>
          <a:xfrm>
            <a:off x="10865179" y="3873344"/>
            <a:ext cx="113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Solution</a:t>
            </a:r>
            <a:r>
              <a:rPr lang="en-IN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514A91-77DB-403D-99EB-8D73C49D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4860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40F775-4007-4B1D-AF58-98E0B23B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Prims Algorithm – Problem 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BFBB9B2-755C-474F-B68C-E2EDDA3C2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081" y="1653011"/>
            <a:ext cx="4648849" cy="4991797"/>
          </a:xfrm>
          <a:ln w="285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C210048-54AF-4CA5-825D-BC21D6430302}"/>
              </a:ext>
            </a:extLst>
          </p:cNvPr>
          <p:cNvSpPr/>
          <p:nvPr/>
        </p:nvSpPr>
        <p:spPr>
          <a:xfrm>
            <a:off x="1233378" y="1150118"/>
            <a:ext cx="965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</a:rPr>
              <a:t>Find the minimum cost spanning tree for the following graph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642F5A7-01C9-4716-A44B-57785EA3D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423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91AC2F-9D3D-46F7-86BA-28D3A549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213192"/>
            <a:ext cx="10612257" cy="673073"/>
          </a:xfrm>
        </p:spPr>
        <p:txBody>
          <a:bodyPr>
            <a:normAutofit fontScale="90000"/>
          </a:bodyPr>
          <a:lstStyle/>
          <a:p>
            <a:r>
              <a:rPr lang="en-IN" dirty="0"/>
              <a:t>Prims Algorithm- 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68B52F8-108D-477D-8025-DD31D0481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378" y="978244"/>
            <a:ext cx="2944727" cy="2881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F4CCD3-319A-4FB3-931F-BBA54020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54" y="978244"/>
            <a:ext cx="2745532" cy="2903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463958-0F28-4584-BD56-095ADD211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936" y="978244"/>
            <a:ext cx="2899350" cy="2881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670FF0-769F-449B-BAC9-9B02681F4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77" y="4040127"/>
            <a:ext cx="2944727" cy="2733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1F08F83-0254-451F-A649-EDBD292A7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899" y="4040127"/>
            <a:ext cx="2773387" cy="27595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9AFE008-7A77-438D-8F27-FFD34BBE4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936" y="4018485"/>
            <a:ext cx="2899350" cy="273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086EAA-A53A-4CF6-A331-244ADDD6360E}"/>
              </a:ext>
            </a:extLst>
          </p:cNvPr>
          <p:cNvSpPr txBox="1"/>
          <p:nvPr/>
        </p:nvSpPr>
        <p:spPr>
          <a:xfrm>
            <a:off x="2086761" y="3466682"/>
            <a:ext cx="761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The cost of the minimum spanning tree is 99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A784EA5F-89CD-4D48-9CE1-2AB760D08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829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E754B-46AB-4EB2-B7BD-1255CDC1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2BA144-260C-4870-8CB5-3A4F4AB2C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Greedy algorithms work in stages</a:t>
            </a:r>
          </a:p>
          <a:p>
            <a:pPr lvl="1"/>
            <a:r>
              <a:rPr lang="en-US" i="0" dirty="0"/>
              <a:t>At each stage, a decision is made regarding whether a particular input is in an optimal solution.</a:t>
            </a:r>
          </a:p>
          <a:p>
            <a:pPr lvl="1"/>
            <a:r>
              <a:rPr lang="en-US" i="0" dirty="0">
                <a:solidFill>
                  <a:srgbClr val="002060"/>
                </a:solidFill>
              </a:rPr>
              <a:t>This is done by considering the inputs in an order determined by some selection procedure. </a:t>
            </a:r>
          </a:p>
          <a:p>
            <a:pPr lvl="1"/>
            <a:r>
              <a:rPr lang="en-US" i="0" dirty="0"/>
              <a:t>If the inclusion of the next input into the partially constructed optimal</a:t>
            </a:r>
          </a:p>
          <a:p>
            <a:pPr lvl="1"/>
            <a:r>
              <a:rPr lang="en-US" i="0" dirty="0">
                <a:solidFill>
                  <a:srgbClr val="002060"/>
                </a:solidFill>
              </a:rPr>
              <a:t>Solution will result in an infeasible solution, then this input is not added to the partial  solution, otherwise, it is added</a:t>
            </a:r>
            <a:endParaRPr lang="en-IN" i="0" dirty="0">
              <a:solidFill>
                <a:srgbClr val="00206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41FF60-B730-4556-858A-CF6CA518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139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40F775-4007-4B1D-AF58-98E0B23B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Prims Algorithm – Problem </a:t>
            </a:r>
            <a:r>
              <a:rPr lang="en-IN" sz="2800" dirty="0">
                <a:solidFill>
                  <a:srgbClr val="002060"/>
                </a:solidFill>
              </a:rPr>
              <a:t>Home work 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C210048-54AF-4CA5-825D-BC21D6430302}"/>
              </a:ext>
            </a:extLst>
          </p:cNvPr>
          <p:cNvSpPr/>
          <p:nvPr/>
        </p:nvSpPr>
        <p:spPr>
          <a:xfrm>
            <a:off x="1233378" y="1150118"/>
            <a:ext cx="965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</a:rPr>
              <a:t>Find the minimum cost spanning tree for the following graph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63CF81F-F985-4AFC-ACD0-6788A0EC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68" y="927462"/>
            <a:ext cx="10612256" cy="5003075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 descr="A clock in the middle of a watch&#10;&#10;Description automatically generated">
            <a:extLst>
              <a:ext uri="{FF2B5EF4-FFF2-40B4-BE49-F238E27FC236}">
                <a16:creationId xmlns:a16="http://schemas.microsoft.com/office/drawing/2014/main" xmlns="" id="{104790C2-DEA4-4C24-84F7-279A9796D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95" y="2275103"/>
            <a:ext cx="7487695" cy="39820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99342E-7ADA-4149-A927-B5C69392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434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9885EB-AB60-435F-B892-F996282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Prims Algorithm – Problem </a:t>
            </a:r>
            <a:r>
              <a:rPr lang="en-IN" sz="2800" dirty="0">
                <a:solidFill>
                  <a:srgbClr val="002060"/>
                </a:solidFill>
              </a:rPr>
              <a:t>Home work – </a:t>
            </a:r>
            <a:r>
              <a:rPr lang="en-IN" sz="2800" dirty="0">
                <a:solidFill>
                  <a:srgbClr val="FF0000"/>
                </a:solidFill>
              </a:rPr>
              <a:t>solution</a:t>
            </a:r>
            <a:r>
              <a:rPr lang="en-IN" sz="2800" dirty="0">
                <a:solidFill>
                  <a:srgbClr val="002060"/>
                </a:solidFill>
              </a:rPr>
              <a:t> </a:t>
            </a:r>
            <a:endParaRPr lang="en-IN" dirty="0"/>
          </a:p>
        </p:txBody>
      </p:sp>
      <p:pic>
        <p:nvPicPr>
          <p:cNvPr id="6" name="Content Placeholder 5" descr="A clock in the middle of a watch&#10;&#10;Description automatically generated">
            <a:extLst>
              <a:ext uri="{FF2B5EF4-FFF2-40B4-BE49-F238E27FC236}">
                <a16:creationId xmlns:a16="http://schemas.microsoft.com/office/drawing/2014/main" xmlns="" id="{8B06EFF2-6BA8-4394-AB3D-97A6DA958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306" y="1324565"/>
            <a:ext cx="7399448" cy="4479938"/>
          </a:xfr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8C89E9-46BB-4FCC-82A8-4B8C5B0B75F3}"/>
              </a:ext>
            </a:extLst>
          </p:cNvPr>
          <p:cNvSpPr txBox="1"/>
          <p:nvPr/>
        </p:nvSpPr>
        <p:spPr>
          <a:xfrm>
            <a:off x="2940306" y="6183143"/>
            <a:ext cx="739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</a:rPr>
              <a:t>The cost of the minimum spanning tree is 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DF937A-EA46-4FC3-8BC8-73AC9243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5360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1B7097-238B-409E-8116-2505F8F5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Prims Algorithm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206CDA09-EB6C-498D-A058-2481DCF07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488" y="1397465"/>
            <a:ext cx="10288436" cy="4715533"/>
          </a:xfrm>
          <a:ln w="285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A35DC00-BB60-4BEC-B126-FEC83986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8094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5A4FC-DE42-43C9-B64A-55690A83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E3AACD-9098-4CAD-A6A7-6342C470A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Joseph Kruskal developed an algorithm - </a:t>
            </a:r>
            <a:r>
              <a:rPr lang="en-IN" dirty="0">
                <a:solidFill>
                  <a:srgbClr val="FF0000"/>
                </a:solidFill>
              </a:rPr>
              <a:t>Kruskal’s Algorithm </a:t>
            </a:r>
            <a:r>
              <a:rPr lang="en-IN" dirty="0"/>
              <a:t>- to find an optimal solution to minimum spanning tree problem when he was a </a:t>
            </a:r>
            <a:r>
              <a:rPr lang="en-IN" dirty="0">
                <a:solidFill>
                  <a:srgbClr val="FF0000"/>
                </a:solidFill>
              </a:rPr>
              <a:t>second year graduate student </a:t>
            </a:r>
          </a:p>
          <a:p>
            <a:pPr lvl="1"/>
            <a:r>
              <a:rPr lang="en-IN" i="0" dirty="0">
                <a:solidFill>
                  <a:srgbClr val="002060"/>
                </a:solidFill>
              </a:rPr>
              <a:t>Prim’s</a:t>
            </a:r>
            <a:r>
              <a:rPr lang="en-IN" i="0" dirty="0"/>
              <a:t> algorithm grew the minimum spanning tree by </a:t>
            </a:r>
            <a:r>
              <a:rPr lang="en-IN" i="0" dirty="0">
                <a:solidFill>
                  <a:srgbClr val="002060"/>
                </a:solidFill>
              </a:rPr>
              <a:t>including nearest vertex to the vertices already in the tree </a:t>
            </a:r>
          </a:p>
          <a:p>
            <a:pPr lvl="1"/>
            <a:r>
              <a:rPr lang="en-IN" i="0" dirty="0"/>
              <a:t>In </a:t>
            </a:r>
            <a:r>
              <a:rPr lang="en-IN" i="0" dirty="0">
                <a:solidFill>
                  <a:srgbClr val="002060"/>
                </a:solidFill>
              </a:rPr>
              <a:t>Prim’s</a:t>
            </a:r>
            <a:r>
              <a:rPr lang="en-IN" i="0" dirty="0"/>
              <a:t> algorithm, the </a:t>
            </a:r>
            <a:r>
              <a:rPr lang="en-IN" i="0" dirty="0">
                <a:solidFill>
                  <a:srgbClr val="002060"/>
                </a:solidFill>
              </a:rPr>
              <a:t>subgraphs were always connected </a:t>
            </a:r>
            <a:r>
              <a:rPr lang="en-IN" i="0" dirty="0"/>
              <a:t>in the </a:t>
            </a:r>
            <a:r>
              <a:rPr lang="en-IN" i="0" dirty="0">
                <a:solidFill>
                  <a:srgbClr val="002060"/>
                </a:solidFill>
              </a:rPr>
              <a:t>intermediate stages</a:t>
            </a:r>
            <a:endParaRPr lang="en-IN" i="0" dirty="0"/>
          </a:p>
          <a:p>
            <a:r>
              <a:rPr lang="en-IN" dirty="0"/>
              <a:t>The </a:t>
            </a:r>
            <a:r>
              <a:rPr lang="en-IN" dirty="0">
                <a:solidFill>
                  <a:srgbClr val="FF0000"/>
                </a:solidFill>
              </a:rPr>
              <a:t>Kruskal’s</a:t>
            </a:r>
            <a:r>
              <a:rPr lang="en-IN" dirty="0"/>
              <a:t> algorithm begins by sorting the edges in </a:t>
            </a:r>
            <a:r>
              <a:rPr lang="en-IN" dirty="0">
                <a:solidFill>
                  <a:srgbClr val="FF0000"/>
                </a:solidFill>
              </a:rPr>
              <a:t>increasing order</a:t>
            </a:r>
            <a:r>
              <a:rPr lang="en-IN" dirty="0"/>
              <a:t> of their weights</a:t>
            </a:r>
          </a:p>
          <a:p>
            <a:r>
              <a:rPr lang="en-US" dirty="0"/>
              <a:t>Starting with the </a:t>
            </a:r>
            <a:r>
              <a:rPr lang="en-US" dirty="0">
                <a:solidFill>
                  <a:srgbClr val="FF0000"/>
                </a:solidFill>
              </a:rPr>
              <a:t>empty subgraph</a:t>
            </a:r>
            <a:r>
              <a:rPr lang="en-US" dirty="0"/>
              <a:t>, it scans this sorted list, </a:t>
            </a:r>
            <a:r>
              <a:rPr lang="en-US" dirty="0">
                <a:solidFill>
                  <a:srgbClr val="FF0000"/>
                </a:solidFill>
              </a:rPr>
              <a:t>adding the next edge</a:t>
            </a:r>
            <a:r>
              <a:rPr lang="en-US" dirty="0"/>
              <a:t> on the list to the current subgraph if such an </a:t>
            </a:r>
            <a:r>
              <a:rPr lang="en-US" dirty="0">
                <a:solidFill>
                  <a:srgbClr val="FF0000"/>
                </a:solidFill>
              </a:rPr>
              <a:t>inclusion does not create a cycle</a:t>
            </a:r>
            <a:r>
              <a:rPr lang="en-US" dirty="0"/>
              <a:t> and simply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skipping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</a:t>
            </a:r>
            <a:r>
              <a:rPr lang="en-US" dirty="0">
                <a:solidFill>
                  <a:srgbClr val="FF0000"/>
                </a:solidFill>
              </a:rPr>
              <a:t> edge otherwise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43C0C11-7EA7-4D54-A52B-94F18B7E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34920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3A144-2835-4CBB-BEA1-8A626AA8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Problem</a:t>
            </a:r>
          </a:p>
        </p:txBody>
      </p:sp>
      <p:pic>
        <p:nvPicPr>
          <p:cNvPr id="7" name="Content Placeholder 6" descr="A close up of a watch&#10;&#10;Description automatically generated">
            <a:extLst>
              <a:ext uri="{FF2B5EF4-FFF2-40B4-BE49-F238E27FC236}">
                <a16:creationId xmlns:a16="http://schemas.microsoft.com/office/drawing/2014/main" xmlns="" id="{2124322E-37AC-4D4D-8DA7-D99E0AEED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316" y="1955600"/>
            <a:ext cx="7916380" cy="448690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CBB1A7-E38D-4A6E-BD01-96B84AD8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1609DD0-9959-49F7-8699-52981BA21662}"/>
              </a:ext>
            </a:extLst>
          </p:cNvPr>
          <p:cNvSpPr/>
          <p:nvPr/>
        </p:nvSpPr>
        <p:spPr>
          <a:xfrm>
            <a:off x="1233377" y="1053801"/>
            <a:ext cx="9264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minimum cost spanning tree for the following graph </a:t>
            </a:r>
          </a:p>
        </p:txBody>
      </p:sp>
    </p:spTree>
    <p:extLst>
      <p:ext uri="{BB962C8B-B14F-4D97-AF65-F5344CB8AC3E}">
        <p14:creationId xmlns:p14="http://schemas.microsoft.com/office/powerpoint/2010/main" xmlns="" val="177940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50B6B55-A30D-4902-B866-F324A4B36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488" y="2140101"/>
            <a:ext cx="10612437" cy="32302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356D3A-CEF2-4685-A581-04BE4098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3BB1DFB-9E5B-416B-A8FC-261F5FB9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488" y="212725"/>
            <a:ext cx="10612437" cy="803275"/>
          </a:xfrm>
        </p:spPr>
        <p:txBody>
          <a:bodyPr/>
          <a:lstStyle/>
          <a:p>
            <a:r>
              <a:rPr lang="en-IN" dirty="0"/>
              <a:t>Kruskal’s Algorithm - Solution</a:t>
            </a:r>
          </a:p>
        </p:txBody>
      </p:sp>
    </p:spTree>
    <p:extLst>
      <p:ext uri="{BB962C8B-B14F-4D97-AF65-F5344CB8AC3E}">
        <p14:creationId xmlns:p14="http://schemas.microsoft.com/office/powerpoint/2010/main" xmlns="" val="41833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356D3A-CEF2-4685-A581-04BE4098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3BB1DFB-9E5B-416B-A8FC-261F5FB9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488" y="212725"/>
            <a:ext cx="10612437" cy="803275"/>
          </a:xfrm>
        </p:spPr>
        <p:txBody>
          <a:bodyPr/>
          <a:lstStyle/>
          <a:p>
            <a:r>
              <a:rPr lang="en-IN" dirty="0"/>
              <a:t>Kruskal’s Algorithm - Solution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A3E698D-7761-480F-A41E-FEAE1C88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488" y="2152171"/>
            <a:ext cx="10612437" cy="32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21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356D3A-CEF2-4685-A581-04BE4098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3BB1DFB-9E5B-416B-A8FC-261F5FB9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488" y="212725"/>
            <a:ext cx="10612437" cy="803275"/>
          </a:xfrm>
        </p:spPr>
        <p:txBody>
          <a:bodyPr/>
          <a:lstStyle/>
          <a:p>
            <a:r>
              <a:rPr lang="en-IN" dirty="0"/>
              <a:t>Kruskal’s Algorithm - Solution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xmlns="" id="{70049142-2870-482E-88EC-6503C5CCA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488" y="2025234"/>
            <a:ext cx="10612437" cy="345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286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356D3A-CEF2-4685-A581-04BE4098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3BB1DFB-9E5B-416B-A8FC-261F5FB9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488" y="212725"/>
            <a:ext cx="10612437" cy="803275"/>
          </a:xfrm>
        </p:spPr>
        <p:txBody>
          <a:bodyPr/>
          <a:lstStyle/>
          <a:p>
            <a:r>
              <a:rPr lang="en-IN" dirty="0"/>
              <a:t>Kruskal’s Algorithm - Solution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xmlns="" id="{70F34EB8-6D29-44E7-AB41-4DB9444A8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488" y="1913477"/>
            <a:ext cx="10612437" cy="36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675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356D3A-CEF2-4685-A581-04BE4098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3BB1DFB-9E5B-416B-A8FC-261F5FB9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488" y="212725"/>
            <a:ext cx="10612437" cy="803275"/>
          </a:xfrm>
        </p:spPr>
        <p:txBody>
          <a:bodyPr/>
          <a:lstStyle/>
          <a:p>
            <a:r>
              <a:rPr lang="en-IN" dirty="0"/>
              <a:t>Kruskal’s Algorithm - Solution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xmlns="" id="{5E807733-7C76-4E19-8897-E5CDC768A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488" y="2144176"/>
            <a:ext cx="10612437" cy="3222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6198309-8E93-40FF-8AA3-93BAD7EE8940}"/>
              </a:ext>
            </a:extLst>
          </p:cNvPr>
          <p:cNvSpPr txBox="1"/>
          <p:nvPr/>
        </p:nvSpPr>
        <p:spPr>
          <a:xfrm>
            <a:off x="3742006" y="5685498"/>
            <a:ext cx="7540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cost of the minimum spanning tree= 15</a:t>
            </a:r>
          </a:p>
        </p:txBody>
      </p:sp>
    </p:spTree>
    <p:extLst>
      <p:ext uri="{BB962C8B-B14F-4D97-AF65-F5344CB8AC3E}">
        <p14:creationId xmlns:p14="http://schemas.microsoft.com/office/powerpoint/2010/main" xmlns="" val="110002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4497A3-9F64-41FA-A621-40B351BE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026AF6-BBA4-4D86-AC04-606C6188C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254034"/>
            <a:ext cx="10612256" cy="53907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FF0000"/>
                </a:solidFill>
              </a:rPr>
              <a:t>Control Abstraction </a:t>
            </a:r>
          </a:p>
          <a:p>
            <a:pPr marL="0" indent="0">
              <a:buNone/>
            </a:pPr>
            <a:r>
              <a:rPr lang="en-US" dirty="0"/>
              <a:t>Algorithm Greedy(a, n)</a:t>
            </a:r>
          </a:p>
          <a:p>
            <a:pPr marL="0" indent="0">
              <a:buNone/>
            </a:pPr>
            <a:r>
              <a:rPr lang="en-US" dirty="0"/>
              <a:t>// a[1:n] contains the n inputs.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solution:=0;// Initialize the solution.</a:t>
            </a:r>
          </a:p>
          <a:p>
            <a:pPr marL="0" indent="0">
              <a:buNone/>
            </a:pPr>
            <a:r>
              <a:rPr lang="en-US" dirty="0"/>
              <a:t>	for </a:t>
            </a:r>
            <a:r>
              <a:rPr lang="en-US" dirty="0" err="1"/>
              <a:t>i</a:t>
            </a:r>
            <a:r>
              <a:rPr lang="en-US" dirty="0"/>
              <a:t> :=1 to n do</a:t>
            </a:r>
          </a:p>
          <a:p>
            <a:pPr marL="0" indent="0">
              <a:buNone/>
            </a:pPr>
            <a:r>
              <a:rPr lang="en-US" dirty="0"/>
              <a:t> 	  {</a:t>
            </a:r>
          </a:p>
          <a:p>
            <a:pPr marL="0" indent="0">
              <a:buNone/>
            </a:pPr>
            <a:r>
              <a:rPr lang="en-US" dirty="0"/>
              <a:t>	      x :=Select(a);</a:t>
            </a:r>
          </a:p>
          <a:p>
            <a:pPr marL="0" indent="0">
              <a:buNone/>
            </a:pPr>
            <a:r>
              <a:rPr lang="en-US" dirty="0"/>
              <a:t>	      if Feasible(solution, x) then</a:t>
            </a:r>
          </a:p>
          <a:p>
            <a:pPr marL="0" indent="0">
              <a:buNone/>
            </a:pPr>
            <a:r>
              <a:rPr lang="en-US" dirty="0"/>
              <a:t>		solution:=Union (solution, x); </a:t>
            </a:r>
          </a:p>
          <a:p>
            <a:pPr marL="0" indent="0">
              <a:buNone/>
            </a:pPr>
            <a:r>
              <a:rPr lang="en-US" dirty="0"/>
              <a:t>	  }</a:t>
            </a:r>
          </a:p>
          <a:p>
            <a:pPr marL="0" indent="0">
              <a:buNone/>
            </a:pPr>
            <a:r>
              <a:rPr lang="en-US" dirty="0"/>
              <a:t>	return solution;</a:t>
            </a:r>
          </a:p>
          <a:p>
            <a:pPr marL="0" indent="0">
              <a:buNone/>
            </a:pPr>
            <a:r>
              <a:rPr lang="en-US" dirty="0"/>
              <a:t>}	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44D8A8-8DAE-4A18-94A6-89FCA975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54334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356D3A-CEF2-4685-A581-04BE4098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7" y="6442501"/>
            <a:ext cx="11044397" cy="404614"/>
          </a:xfrm>
        </p:spPr>
        <p:txBody>
          <a:bodyPr/>
          <a:lstStyle/>
          <a:p>
            <a:r>
              <a:rPr lang="en-US" dirty="0"/>
              <a:t>Dept. of CSE RNSIT, Bengaluru, India  										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IN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http://www.cs.utsa.edu/~jruan/teaching/cs3343s18/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3BB1DFB-9E5B-416B-A8FC-261F5FB9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488" y="212725"/>
            <a:ext cx="10612437" cy="803275"/>
          </a:xfrm>
        </p:spPr>
        <p:txBody>
          <a:bodyPr/>
          <a:lstStyle/>
          <a:p>
            <a:r>
              <a:rPr lang="en-IN" dirty="0"/>
              <a:t>Kruskal’s Algorithm -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4DD3613-25D7-4777-8024-9A256BBD6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488" y="1254125"/>
            <a:ext cx="10612437" cy="500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minimum cost spanning tree for the following graph </a:t>
            </a:r>
          </a:p>
        </p:txBody>
      </p:sp>
      <p:sp>
        <p:nvSpPr>
          <p:cNvPr id="35" name="Oval 3">
            <a:extLst>
              <a:ext uri="{FF2B5EF4-FFF2-40B4-BE49-F238E27FC236}">
                <a16:creationId xmlns:a16="http://schemas.microsoft.com/office/drawing/2014/main" xmlns="" id="{496494FE-9F97-4781-949D-36E76C28A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275" y="2171553"/>
            <a:ext cx="679450" cy="6794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xmlns="" id="{37AF2832-A4A4-4CA9-BE3A-8126BE9E5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5" y="3238353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xmlns="" id="{6A590A8E-0F90-48AB-8CA6-E28FB6BCE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5" y="3238353"/>
            <a:ext cx="679450" cy="67945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38" name="Oval 6">
            <a:extLst>
              <a:ext uri="{FF2B5EF4-FFF2-40B4-BE49-F238E27FC236}">
                <a16:creationId xmlns:a16="http://schemas.microsoft.com/office/drawing/2014/main" xmlns="" id="{9106AB64-574B-4540-A933-558D870E2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5" y="4305153"/>
            <a:ext cx="679450" cy="67945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39" name="Oval 7">
            <a:extLst>
              <a:ext uri="{FF2B5EF4-FFF2-40B4-BE49-F238E27FC236}">
                <a16:creationId xmlns:a16="http://schemas.microsoft.com/office/drawing/2014/main" xmlns="" id="{B5FE7DF3-A985-4638-8037-847019F1A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5" y="4305153"/>
            <a:ext cx="679450" cy="6794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40" name="Oval 8">
            <a:extLst>
              <a:ext uri="{FF2B5EF4-FFF2-40B4-BE49-F238E27FC236}">
                <a16:creationId xmlns:a16="http://schemas.microsoft.com/office/drawing/2014/main" xmlns="" id="{FD43E3BE-5189-4153-9F96-9252B7924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275" y="5373541"/>
            <a:ext cx="679450" cy="67945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41" name="Oval 9">
            <a:extLst>
              <a:ext uri="{FF2B5EF4-FFF2-40B4-BE49-F238E27FC236}">
                <a16:creationId xmlns:a16="http://schemas.microsoft.com/office/drawing/2014/main" xmlns="" id="{2AA42777-B1D3-4576-BB05-C706BB059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275" y="3238353"/>
            <a:ext cx="679450" cy="679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42" name="Oval 10">
            <a:extLst>
              <a:ext uri="{FF2B5EF4-FFF2-40B4-BE49-F238E27FC236}">
                <a16:creationId xmlns:a16="http://schemas.microsoft.com/office/drawing/2014/main" xmlns="" id="{F464E7D3-9486-4AF4-84A3-2606E59D3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275" y="4305153"/>
            <a:ext cx="679450" cy="67945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43" name="AutoShape 11">
            <a:extLst>
              <a:ext uri="{FF2B5EF4-FFF2-40B4-BE49-F238E27FC236}">
                <a16:creationId xmlns:a16="http://schemas.microsoft.com/office/drawing/2014/main" xmlns="" id="{F46A9E34-5BA1-4582-8AA4-0681B1F5AD07}"/>
              </a:ext>
            </a:extLst>
          </p:cNvPr>
          <p:cNvCxnSpPr>
            <a:cxnSpLocks noChangeShapeType="1"/>
            <a:stCxn id="36" idx="7"/>
            <a:endCxn id="35" idx="3"/>
          </p:cNvCxnSpPr>
          <p:nvPr/>
        </p:nvCxnSpPr>
        <p:spPr bwMode="auto">
          <a:xfrm flipV="1">
            <a:off x="4938714" y="2750992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" name="AutoShape 12">
            <a:extLst>
              <a:ext uri="{FF2B5EF4-FFF2-40B4-BE49-F238E27FC236}">
                <a16:creationId xmlns:a16="http://schemas.microsoft.com/office/drawing/2014/main" xmlns="" id="{9134CA09-8982-4989-87A6-03B802E5B900}"/>
              </a:ext>
            </a:extLst>
          </p:cNvPr>
          <p:cNvCxnSpPr>
            <a:cxnSpLocks noChangeShapeType="1"/>
            <a:stCxn id="36" idx="4"/>
            <a:endCxn id="38" idx="0"/>
          </p:cNvCxnSpPr>
          <p:nvPr/>
        </p:nvCxnSpPr>
        <p:spPr bwMode="auto">
          <a:xfrm>
            <a:off x="4699000" y="3917803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5" name="AutoShape 13">
            <a:extLst>
              <a:ext uri="{FF2B5EF4-FFF2-40B4-BE49-F238E27FC236}">
                <a16:creationId xmlns:a16="http://schemas.microsoft.com/office/drawing/2014/main" xmlns="" id="{1BAD4D2B-75AA-476B-9AD7-624EEFA6150B}"/>
              </a:ext>
            </a:extLst>
          </p:cNvPr>
          <p:cNvCxnSpPr>
            <a:cxnSpLocks noChangeShapeType="1"/>
            <a:stCxn id="40" idx="1"/>
            <a:endCxn id="38" idx="5"/>
          </p:cNvCxnSpPr>
          <p:nvPr/>
        </p:nvCxnSpPr>
        <p:spPr bwMode="auto">
          <a:xfrm flipH="1" flipV="1">
            <a:off x="4938714" y="4884591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6" name="AutoShape 14">
            <a:extLst>
              <a:ext uri="{FF2B5EF4-FFF2-40B4-BE49-F238E27FC236}">
                <a16:creationId xmlns:a16="http://schemas.microsoft.com/office/drawing/2014/main" xmlns="" id="{FBAEE702-F049-4E4A-A0AF-F0BCE9180C4E}"/>
              </a:ext>
            </a:extLst>
          </p:cNvPr>
          <p:cNvCxnSpPr>
            <a:cxnSpLocks noChangeShapeType="1"/>
            <a:stCxn id="39" idx="3"/>
            <a:endCxn id="40" idx="7"/>
          </p:cNvCxnSpPr>
          <p:nvPr/>
        </p:nvCxnSpPr>
        <p:spPr bwMode="auto">
          <a:xfrm flipH="1">
            <a:off x="6335714" y="4884591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7" name="AutoShape 15">
            <a:extLst>
              <a:ext uri="{FF2B5EF4-FFF2-40B4-BE49-F238E27FC236}">
                <a16:creationId xmlns:a16="http://schemas.microsoft.com/office/drawing/2014/main" xmlns="" id="{A139260D-CEA7-4C70-B622-9E226241528A}"/>
              </a:ext>
            </a:extLst>
          </p:cNvPr>
          <p:cNvCxnSpPr>
            <a:cxnSpLocks noChangeShapeType="1"/>
            <a:stCxn id="39" idx="0"/>
            <a:endCxn id="37" idx="4"/>
          </p:cNvCxnSpPr>
          <p:nvPr/>
        </p:nvCxnSpPr>
        <p:spPr bwMode="auto">
          <a:xfrm flipV="1">
            <a:off x="7493000" y="3917803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8" name="AutoShape 16">
            <a:extLst>
              <a:ext uri="{FF2B5EF4-FFF2-40B4-BE49-F238E27FC236}">
                <a16:creationId xmlns:a16="http://schemas.microsoft.com/office/drawing/2014/main" xmlns="" id="{FAB630FC-7FB9-447A-AE2E-F20501325060}"/>
              </a:ext>
            </a:extLst>
          </p:cNvPr>
          <p:cNvCxnSpPr>
            <a:cxnSpLocks noChangeShapeType="1"/>
            <a:stCxn id="37" idx="1"/>
            <a:endCxn id="35" idx="5"/>
          </p:cNvCxnSpPr>
          <p:nvPr/>
        </p:nvCxnSpPr>
        <p:spPr bwMode="auto">
          <a:xfrm flipH="1" flipV="1">
            <a:off x="6335714" y="2750992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9" name="AutoShape 17">
            <a:extLst>
              <a:ext uri="{FF2B5EF4-FFF2-40B4-BE49-F238E27FC236}">
                <a16:creationId xmlns:a16="http://schemas.microsoft.com/office/drawing/2014/main" xmlns="" id="{2B3E04F0-6FC2-4F2A-8340-2D32EC5919DF}"/>
              </a:ext>
            </a:extLst>
          </p:cNvPr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5038725" y="3578078"/>
            <a:ext cx="2114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0" name="AutoShape 18">
            <a:extLst>
              <a:ext uri="{FF2B5EF4-FFF2-40B4-BE49-F238E27FC236}">
                <a16:creationId xmlns:a16="http://schemas.microsoft.com/office/drawing/2014/main" xmlns="" id="{1A8422A7-3FF0-4095-B83B-0E3AB28D75C5}"/>
              </a:ext>
            </a:extLst>
          </p:cNvPr>
          <p:cNvCxnSpPr>
            <a:cxnSpLocks noChangeShapeType="1"/>
            <a:stCxn id="36" idx="5"/>
            <a:endCxn id="40" idx="0"/>
          </p:cNvCxnSpPr>
          <p:nvPr/>
        </p:nvCxnSpPr>
        <p:spPr bwMode="auto">
          <a:xfrm>
            <a:off x="4938714" y="3817791"/>
            <a:ext cx="1157287" cy="1555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" name="AutoShape 19">
            <a:extLst>
              <a:ext uri="{FF2B5EF4-FFF2-40B4-BE49-F238E27FC236}">
                <a16:creationId xmlns:a16="http://schemas.microsoft.com/office/drawing/2014/main" xmlns="" id="{79FBF5BE-AD61-46A5-9962-B295A0190D32}"/>
              </a:ext>
            </a:extLst>
          </p:cNvPr>
          <p:cNvCxnSpPr>
            <a:cxnSpLocks noChangeShapeType="1"/>
            <a:stCxn id="37" idx="6"/>
            <a:endCxn id="41" idx="2"/>
          </p:cNvCxnSpPr>
          <p:nvPr/>
        </p:nvCxnSpPr>
        <p:spPr bwMode="auto">
          <a:xfrm>
            <a:off x="7832725" y="3578078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2" name="AutoShape 20">
            <a:extLst>
              <a:ext uri="{FF2B5EF4-FFF2-40B4-BE49-F238E27FC236}">
                <a16:creationId xmlns:a16="http://schemas.microsoft.com/office/drawing/2014/main" xmlns="" id="{CF8B7905-C1E4-4802-B690-60B223FAD6F9}"/>
              </a:ext>
            </a:extLst>
          </p:cNvPr>
          <p:cNvCxnSpPr>
            <a:cxnSpLocks noChangeShapeType="1"/>
            <a:stCxn id="39" idx="6"/>
            <a:endCxn id="42" idx="2"/>
          </p:cNvCxnSpPr>
          <p:nvPr/>
        </p:nvCxnSpPr>
        <p:spPr bwMode="auto">
          <a:xfrm>
            <a:off x="7832725" y="4644878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3" name="Text Box 21">
            <a:extLst>
              <a:ext uri="{FF2B5EF4-FFF2-40B4-BE49-F238E27FC236}">
                <a16:creationId xmlns:a16="http://schemas.microsoft.com/office/drawing/2014/main" xmlns="" id="{5FD4CCC6-A99F-4879-99C7-E2D266395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700" y="2512867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54" name="Text Box 22">
            <a:extLst>
              <a:ext uri="{FF2B5EF4-FFF2-40B4-BE49-F238E27FC236}">
                <a16:creationId xmlns:a16="http://schemas.microsoft.com/office/drawing/2014/main" xmlns="" id="{A362626A-1934-44A3-BB82-2DAA83567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2512867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55" name="Text Box 23">
            <a:extLst>
              <a:ext uri="{FF2B5EF4-FFF2-40B4-BE49-F238E27FC236}">
                <a16:creationId xmlns:a16="http://schemas.microsoft.com/office/drawing/2014/main" xmlns="" id="{49EAEA06-C23E-45DE-AD26-1152F87D0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3058967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56" name="Text Box 25">
            <a:extLst>
              <a:ext uri="{FF2B5EF4-FFF2-40B4-BE49-F238E27FC236}">
                <a16:creationId xmlns:a16="http://schemas.microsoft.com/office/drawing/2014/main" xmlns="" id="{323C688C-F498-4591-8B75-DE74D0FBD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700" y="5116367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57" name="Text Box 26">
            <a:extLst>
              <a:ext uri="{FF2B5EF4-FFF2-40B4-BE49-F238E27FC236}">
                <a16:creationId xmlns:a16="http://schemas.microsoft.com/office/drawing/2014/main" xmlns="" id="{E6BFFD36-9FA3-4160-82E8-4B62EEDD4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4151167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2DACA536-7B0F-46BB-A5B7-3C54C572F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5095728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59" name="Text Box 28">
            <a:extLst>
              <a:ext uri="{FF2B5EF4-FFF2-40B4-BE49-F238E27FC236}">
                <a16:creationId xmlns:a16="http://schemas.microsoft.com/office/drawing/2014/main" xmlns="" id="{4F6F0D64-DC47-406C-A307-465A84781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0" y="4087667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60" name="Text Box 29">
            <a:extLst>
              <a:ext uri="{FF2B5EF4-FFF2-40B4-BE49-F238E27FC236}">
                <a16:creationId xmlns:a16="http://schemas.microsoft.com/office/drawing/2014/main" xmlns="" id="{9F136EF2-C6C1-4590-B554-242B09AD6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100" y="3020867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61" name="Text Box 30">
            <a:extLst>
              <a:ext uri="{FF2B5EF4-FFF2-40B4-BE49-F238E27FC236}">
                <a16:creationId xmlns:a16="http://schemas.microsoft.com/office/drawing/2014/main" xmlns="" id="{CCF83026-C2C1-4E9E-A868-7CF3B64D7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844778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62" name="Text Box 24">
            <a:extLst>
              <a:ext uri="{FF2B5EF4-FFF2-40B4-BE49-F238E27FC236}">
                <a16:creationId xmlns:a16="http://schemas.microsoft.com/office/drawing/2014/main" xmlns="" id="{55C494FB-2FB1-429A-B37D-6AE3812D6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799" y="382175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 dirty="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74586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>
            <a:extLst>
              <a:ext uri="{FF2B5EF4-FFF2-40B4-BE49-F238E27FC236}">
                <a16:creationId xmlns:a16="http://schemas.microsoft.com/office/drawing/2014/main" xmlns="" id="{9B10012D-9D16-425D-AC6E-FCB3EDDDF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Solution</a:t>
            </a:r>
            <a:endParaRPr lang="en-US" altLang="en-US" dirty="0"/>
          </a:p>
        </p:txBody>
      </p:sp>
      <p:sp>
        <p:nvSpPr>
          <p:cNvPr id="1031171" name="Oval 3">
            <a:extLst>
              <a:ext uri="{FF2B5EF4-FFF2-40B4-BE49-F238E27FC236}">
                <a16:creationId xmlns:a16="http://schemas.microsoft.com/office/drawing/2014/main" xmlns="" id="{3FC60FED-746A-4235-9F92-4EFB23F19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1552575"/>
            <a:ext cx="679450" cy="6794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1031172" name="Oval 4">
            <a:extLst>
              <a:ext uri="{FF2B5EF4-FFF2-40B4-BE49-F238E27FC236}">
                <a16:creationId xmlns:a16="http://schemas.microsoft.com/office/drawing/2014/main" xmlns="" id="{6172D2AD-B387-4BB0-9C7B-E96B5C879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1031173" name="Oval 5">
            <a:extLst>
              <a:ext uri="{FF2B5EF4-FFF2-40B4-BE49-F238E27FC236}">
                <a16:creationId xmlns:a16="http://schemas.microsoft.com/office/drawing/2014/main" xmlns="" id="{D212AA9F-FD37-447C-B738-37CF21223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2619375"/>
            <a:ext cx="679450" cy="67945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1031174" name="Oval 6">
            <a:extLst>
              <a:ext uri="{FF2B5EF4-FFF2-40B4-BE49-F238E27FC236}">
                <a16:creationId xmlns:a16="http://schemas.microsoft.com/office/drawing/2014/main" xmlns="" id="{5C077509-849C-4D4B-BD5B-D45C9DFFD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686175"/>
            <a:ext cx="679450" cy="67945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1031175" name="Oval 7">
            <a:extLst>
              <a:ext uri="{FF2B5EF4-FFF2-40B4-BE49-F238E27FC236}">
                <a16:creationId xmlns:a16="http://schemas.microsoft.com/office/drawing/2014/main" xmlns="" id="{29FB069D-2665-4397-AA3A-87E04CC7B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686175"/>
            <a:ext cx="679450" cy="6794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1031176" name="Oval 8">
            <a:extLst>
              <a:ext uri="{FF2B5EF4-FFF2-40B4-BE49-F238E27FC236}">
                <a16:creationId xmlns:a16="http://schemas.microsoft.com/office/drawing/2014/main" xmlns="" id="{EFC5EF16-580B-46C5-BA02-6388E8CA1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4754563"/>
            <a:ext cx="679450" cy="67945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1031177" name="Oval 9">
            <a:extLst>
              <a:ext uri="{FF2B5EF4-FFF2-40B4-BE49-F238E27FC236}">
                <a16:creationId xmlns:a16="http://schemas.microsoft.com/office/drawing/2014/main" xmlns="" id="{EA829E53-D2FF-4AA5-98C2-B636E6C5B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2619375"/>
            <a:ext cx="679450" cy="679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031178" name="Oval 10">
            <a:extLst>
              <a:ext uri="{FF2B5EF4-FFF2-40B4-BE49-F238E27FC236}">
                <a16:creationId xmlns:a16="http://schemas.microsoft.com/office/drawing/2014/main" xmlns="" id="{472BF031-CE43-4C60-9B12-CA14B6007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3686175"/>
            <a:ext cx="679450" cy="67945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1031179" name="AutoShape 11">
            <a:extLst>
              <a:ext uri="{FF2B5EF4-FFF2-40B4-BE49-F238E27FC236}">
                <a16:creationId xmlns:a16="http://schemas.microsoft.com/office/drawing/2014/main" xmlns="" id="{C0B9210C-3770-4DEC-8BAC-71F5B1D79318}"/>
              </a:ext>
            </a:extLst>
          </p:cNvPr>
          <p:cNvCxnSpPr>
            <a:cxnSpLocks noChangeShapeType="1"/>
            <a:stCxn id="1031172" idx="7"/>
            <a:endCxn id="1031171" idx="3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1180" name="AutoShape 12">
            <a:extLst>
              <a:ext uri="{FF2B5EF4-FFF2-40B4-BE49-F238E27FC236}">
                <a16:creationId xmlns:a16="http://schemas.microsoft.com/office/drawing/2014/main" xmlns="" id="{53808586-FDBC-404D-8893-97F5C34D362A}"/>
              </a:ext>
            </a:extLst>
          </p:cNvPr>
          <p:cNvCxnSpPr>
            <a:cxnSpLocks noChangeShapeType="1"/>
            <a:stCxn id="1031172" idx="4"/>
            <a:endCxn id="1031174" idx="0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1181" name="AutoShape 13">
            <a:extLst>
              <a:ext uri="{FF2B5EF4-FFF2-40B4-BE49-F238E27FC236}">
                <a16:creationId xmlns:a16="http://schemas.microsoft.com/office/drawing/2014/main" xmlns="" id="{1E1B1902-A692-44C2-BDA5-E8B6657DBE81}"/>
              </a:ext>
            </a:extLst>
          </p:cNvPr>
          <p:cNvCxnSpPr>
            <a:cxnSpLocks noChangeShapeType="1"/>
            <a:stCxn id="1031176" idx="1"/>
            <a:endCxn id="1031174" idx="5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1182" name="AutoShape 14">
            <a:extLst>
              <a:ext uri="{FF2B5EF4-FFF2-40B4-BE49-F238E27FC236}">
                <a16:creationId xmlns:a16="http://schemas.microsoft.com/office/drawing/2014/main" xmlns="" id="{B94DF6B5-73E2-4A60-BF2E-A9D7CA22209F}"/>
              </a:ext>
            </a:extLst>
          </p:cNvPr>
          <p:cNvCxnSpPr>
            <a:cxnSpLocks noChangeShapeType="1"/>
            <a:stCxn id="1031175" idx="3"/>
            <a:endCxn id="1031176" idx="7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1183" name="AutoShape 15">
            <a:extLst>
              <a:ext uri="{FF2B5EF4-FFF2-40B4-BE49-F238E27FC236}">
                <a16:creationId xmlns:a16="http://schemas.microsoft.com/office/drawing/2014/main" xmlns="" id="{5F559702-A5F7-42E2-AE3C-3D61F2488D95}"/>
              </a:ext>
            </a:extLst>
          </p:cNvPr>
          <p:cNvCxnSpPr>
            <a:cxnSpLocks noChangeShapeType="1"/>
            <a:stCxn id="1031175" idx="0"/>
            <a:endCxn id="1031173" idx="4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1184" name="AutoShape 16">
            <a:extLst>
              <a:ext uri="{FF2B5EF4-FFF2-40B4-BE49-F238E27FC236}">
                <a16:creationId xmlns:a16="http://schemas.microsoft.com/office/drawing/2014/main" xmlns="" id="{2F640352-9EBE-493F-BD2E-4C5177484A28}"/>
              </a:ext>
            </a:extLst>
          </p:cNvPr>
          <p:cNvCxnSpPr>
            <a:cxnSpLocks noChangeShapeType="1"/>
            <a:stCxn id="1031173" idx="1"/>
            <a:endCxn id="1031171" idx="5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1185" name="AutoShape 17">
            <a:extLst>
              <a:ext uri="{FF2B5EF4-FFF2-40B4-BE49-F238E27FC236}">
                <a16:creationId xmlns:a16="http://schemas.microsoft.com/office/drawing/2014/main" xmlns="" id="{1B560A70-CA4C-474C-9F42-F5373A0C93BE}"/>
              </a:ext>
            </a:extLst>
          </p:cNvPr>
          <p:cNvCxnSpPr>
            <a:cxnSpLocks noChangeShapeType="1"/>
            <a:stCxn id="1031172" idx="6"/>
            <a:endCxn id="1031173" idx="2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1186" name="AutoShape 18">
            <a:extLst>
              <a:ext uri="{FF2B5EF4-FFF2-40B4-BE49-F238E27FC236}">
                <a16:creationId xmlns:a16="http://schemas.microsoft.com/office/drawing/2014/main" xmlns="" id="{307E6C05-6E47-460F-9364-4A66D0D5B0BD}"/>
              </a:ext>
            </a:extLst>
          </p:cNvPr>
          <p:cNvCxnSpPr>
            <a:cxnSpLocks noChangeShapeType="1"/>
            <a:stCxn id="1031172" idx="5"/>
            <a:endCxn id="1031176" idx="0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1187" name="AutoShape 19">
            <a:extLst>
              <a:ext uri="{FF2B5EF4-FFF2-40B4-BE49-F238E27FC236}">
                <a16:creationId xmlns:a16="http://schemas.microsoft.com/office/drawing/2014/main" xmlns="" id="{4A0BB05C-3172-432F-8C9E-DA0FB58B9659}"/>
              </a:ext>
            </a:extLst>
          </p:cNvPr>
          <p:cNvCxnSpPr>
            <a:cxnSpLocks noChangeShapeType="1"/>
            <a:stCxn id="1031173" idx="6"/>
            <a:endCxn id="1031177" idx="2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1188" name="AutoShape 20">
            <a:extLst>
              <a:ext uri="{FF2B5EF4-FFF2-40B4-BE49-F238E27FC236}">
                <a16:creationId xmlns:a16="http://schemas.microsoft.com/office/drawing/2014/main" xmlns="" id="{2C1C8A3C-F65F-4C1D-AF3F-F5659ECD2AB6}"/>
              </a:ext>
            </a:extLst>
          </p:cNvPr>
          <p:cNvCxnSpPr>
            <a:cxnSpLocks noChangeShapeType="1"/>
            <a:stCxn id="1031175" idx="6"/>
            <a:endCxn id="1031178" idx="2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31189" name="Text Box 21">
            <a:extLst>
              <a:ext uri="{FF2B5EF4-FFF2-40B4-BE49-F238E27FC236}">
                <a16:creationId xmlns:a16="http://schemas.microsoft.com/office/drawing/2014/main" xmlns="" id="{AE90396F-CF7E-4499-8017-3EB2622B2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893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1031190" name="Text Box 22">
            <a:extLst>
              <a:ext uri="{FF2B5EF4-FFF2-40B4-BE49-F238E27FC236}">
                <a16:creationId xmlns:a16="http://schemas.microsoft.com/office/drawing/2014/main" xmlns="" id="{587A91C4-2480-46D6-ABCB-49E8E5B92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8938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1031191" name="Text Box 23">
            <a:extLst>
              <a:ext uri="{FF2B5EF4-FFF2-40B4-BE49-F238E27FC236}">
                <a16:creationId xmlns:a16="http://schemas.microsoft.com/office/drawing/2014/main" xmlns="" id="{6D27B722-D9FF-4D8A-8051-CD84EE264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4399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1031192" name="Text Box 24">
            <a:extLst>
              <a:ext uri="{FF2B5EF4-FFF2-40B4-BE49-F238E27FC236}">
                <a16:creationId xmlns:a16="http://schemas.microsoft.com/office/drawing/2014/main" xmlns="" id="{EECB137E-436E-4FB2-B194-6573AAC8F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43264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 dirty="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  <p:sp>
        <p:nvSpPr>
          <p:cNvPr id="1031193" name="Text Box 25">
            <a:extLst>
              <a:ext uri="{FF2B5EF4-FFF2-40B4-BE49-F238E27FC236}">
                <a16:creationId xmlns:a16="http://schemas.microsoft.com/office/drawing/2014/main" xmlns="" id="{8E9DD5F5-FC3B-41CF-A288-8AA1E93A2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44973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1031194" name="Text Box 26">
            <a:extLst>
              <a:ext uri="{FF2B5EF4-FFF2-40B4-BE49-F238E27FC236}">
                <a16:creationId xmlns:a16="http://schemas.microsoft.com/office/drawing/2014/main" xmlns="" id="{107D7D49-3B3E-4532-8AE1-C3011E4AF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5321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1031195" name="Text Box 27">
            <a:extLst>
              <a:ext uri="{FF2B5EF4-FFF2-40B4-BE49-F238E27FC236}">
                <a16:creationId xmlns:a16="http://schemas.microsoft.com/office/drawing/2014/main" xmlns="" id="{8467C143-0839-460F-9BC7-F010A7B5A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44767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1031196" name="Text Box 28">
            <a:extLst>
              <a:ext uri="{FF2B5EF4-FFF2-40B4-BE49-F238E27FC236}">
                <a16:creationId xmlns:a16="http://schemas.microsoft.com/office/drawing/2014/main" xmlns="" id="{0587ADDB-9CF0-4CEA-B86A-814BFCC3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4686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1031197" name="Text Box 29">
            <a:extLst>
              <a:ext uri="{FF2B5EF4-FFF2-40B4-BE49-F238E27FC236}">
                <a16:creationId xmlns:a16="http://schemas.microsoft.com/office/drawing/2014/main" xmlns="" id="{7428A902-7FD3-4368-817C-72A894559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401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1031198" name="Text Box 30">
            <a:extLst>
              <a:ext uri="{FF2B5EF4-FFF2-40B4-BE49-F238E27FC236}">
                <a16:creationId xmlns:a16="http://schemas.microsoft.com/office/drawing/2014/main" xmlns="" id="{C47F08E7-F2F6-420B-997C-E6CABC7C8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22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1031199" name="Text Box 31">
            <a:extLst>
              <a:ext uri="{FF2B5EF4-FFF2-40B4-BE49-F238E27FC236}">
                <a16:creationId xmlns:a16="http://schemas.microsoft.com/office/drawing/2014/main" xmlns="" id="{86DEE753-B7EB-4DF1-8BBB-449A76432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1"/>
            <a:ext cx="16002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00FF"/>
                </a:solidFill>
              </a:rPr>
              <a:t>c-d: 	3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b-f: 	5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b-a: 	6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f-e: 	7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b-d: 	8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f-g: 	9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d-e: 	10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a-f: 	12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b-c: 	14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e-h: 	15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4ABF2DA0-F257-43B6-A42E-F9F69425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>
            <a:extLst>
              <a:ext uri="{FF2B5EF4-FFF2-40B4-BE49-F238E27FC236}">
                <a16:creationId xmlns:a16="http://schemas.microsoft.com/office/drawing/2014/main" xmlns="" id="{D4AB4E56-8A65-4199-BA17-7A3889D00A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Solution</a:t>
            </a:r>
            <a:endParaRPr lang="en-US" altLang="en-US" dirty="0"/>
          </a:p>
        </p:txBody>
      </p:sp>
      <p:sp>
        <p:nvSpPr>
          <p:cNvPr id="1033219" name="Oval 3">
            <a:extLst>
              <a:ext uri="{FF2B5EF4-FFF2-40B4-BE49-F238E27FC236}">
                <a16:creationId xmlns:a16="http://schemas.microsoft.com/office/drawing/2014/main" xmlns="" id="{DB12CD80-85B1-4F49-83EB-05C76AF4B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1552575"/>
            <a:ext cx="679450" cy="6794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1033220" name="Oval 4">
            <a:extLst>
              <a:ext uri="{FF2B5EF4-FFF2-40B4-BE49-F238E27FC236}">
                <a16:creationId xmlns:a16="http://schemas.microsoft.com/office/drawing/2014/main" xmlns="" id="{E13FA310-2499-48E3-9DE5-13C24533C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1033221" name="Oval 5">
            <a:extLst>
              <a:ext uri="{FF2B5EF4-FFF2-40B4-BE49-F238E27FC236}">
                <a16:creationId xmlns:a16="http://schemas.microsoft.com/office/drawing/2014/main" xmlns="" id="{9794E2B0-ECA0-46FE-9454-E87216686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2619375"/>
            <a:ext cx="679450" cy="67945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1033222" name="Oval 6">
            <a:extLst>
              <a:ext uri="{FF2B5EF4-FFF2-40B4-BE49-F238E27FC236}">
                <a16:creationId xmlns:a16="http://schemas.microsoft.com/office/drawing/2014/main" xmlns="" id="{9E45DF63-BB7E-48AD-A92E-AC45DFF0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686175"/>
            <a:ext cx="679450" cy="67945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1033223" name="Oval 7">
            <a:extLst>
              <a:ext uri="{FF2B5EF4-FFF2-40B4-BE49-F238E27FC236}">
                <a16:creationId xmlns:a16="http://schemas.microsoft.com/office/drawing/2014/main" xmlns="" id="{FE5CD64B-89C2-4705-8ECD-DBD4437D9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686175"/>
            <a:ext cx="679450" cy="6794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1033224" name="Oval 8">
            <a:extLst>
              <a:ext uri="{FF2B5EF4-FFF2-40B4-BE49-F238E27FC236}">
                <a16:creationId xmlns:a16="http://schemas.microsoft.com/office/drawing/2014/main" xmlns="" id="{D401EBFA-8B63-41A6-88EB-9BBC079E9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4754563"/>
            <a:ext cx="679450" cy="67945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1033225" name="Oval 9">
            <a:extLst>
              <a:ext uri="{FF2B5EF4-FFF2-40B4-BE49-F238E27FC236}">
                <a16:creationId xmlns:a16="http://schemas.microsoft.com/office/drawing/2014/main" xmlns="" id="{9B47F83B-6F42-436A-88BE-88B2771EA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2619375"/>
            <a:ext cx="679450" cy="679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033226" name="Oval 10">
            <a:extLst>
              <a:ext uri="{FF2B5EF4-FFF2-40B4-BE49-F238E27FC236}">
                <a16:creationId xmlns:a16="http://schemas.microsoft.com/office/drawing/2014/main" xmlns="" id="{78AEFAF5-95DA-4981-9EB7-5DC83D54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3686175"/>
            <a:ext cx="679450" cy="67945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1033227" name="AutoShape 11">
            <a:extLst>
              <a:ext uri="{FF2B5EF4-FFF2-40B4-BE49-F238E27FC236}">
                <a16:creationId xmlns:a16="http://schemas.microsoft.com/office/drawing/2014/main" xmlns="" id="{24888DAD-8CE5-4DB6-A7AB-6C594A5A2869}"/>
              </a:ext>
            </a:extLst>
          </p:cNvPr>
          <p:cNvCxnSpPr>
            <a:cxnSpLocks noChangeShapeType="1"/>
            <a:stCxn id="1033220" idx="7"/>
            <a:endCxn id="1033219" idx="3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3228" name="AutoShape 12">
            <a:extLst>
              <a:ext uri="{FF2B5EF4-FFF2-40B4-BE49-F238E27FC236}">
                <a16:creationId xmlns:a16="http://schemas.microsoft.com/office/drawing/2014/main" xmlns="" id="{D17FB9A0-8AD2-44BD-AFBF-5CA16B5E0AFF}"/>
              </a:ext>
            </a:extLst>
          </p:cNvPr>
          <p:cNvCxnSpPr>
            <a:cxnSpLocks noChangeShapeType="1"/>
            <a:stCxn id="1033220" idx="4"/>
            <a:endCxn id="1033222" idx="0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3229" name="AutoShape 13">
            <a:extLst>
              <a:ext uri="{FF2B5EF4-FFF2-40B4-BE49-F238E27FC236}">
                <a16:creationId xmlns:a16="http://schemas.microsoft.com/office/drawing/2014/main" xmlns="" id="{3BB47BA0-5A39-4E36-849B-9C032521900E}"/>
              </a:ext>
            </a:extLst>
          </p:cNvPr>
          <p:cNvCxnSpPr>
            <a:cxnSpLocks noChangeShapeType="1"/>
            <a:stCxn id="1033224" idx="1"/>
            <a:endCxn id="1033222" idx="5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3230" name="AutoShape 14">
            <a:extLst>
              <a:ext uri="{FF2B5EF4-FFF2-40B4-BE49-F238E27FC236}">
                <a16:creationId xmlns:a16="http://schemas.microsoft.com/office/drawing/2014/main" xmlns="" id="{1A5DD618-63B5-410F-859B-E3100601E0E8}"/>
              </a:ext>
            </a:extLst>
          </p:cNvPr>
          <p:cNvCxnSpPr>
            <a:cxnSpLocks noChangeShapeType="1"/>
            <a:stCxn id="1033223" idx="3"/>
            <a:endCxn id="1033224" idx="7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3231" name="AutoShape 15">
            <a:extLst>
              <a:ext uri="{FF2B5EF4-FFF2-40B4-BE49-F238E27FC236}">
                <a16:creationId xmlns:a16="http://schemas.microsoft.com/office/drawing/2014/main" xmlns="" id="{311338AA-B156-46F0-976E-83C62D6B143C}"/>
              </a:ext>
            </a:extLst>
          </p:cNvPr>
          <p:cNvCxnSpPr>
            <a:cxnSpLocks noChangeShapeType="1"/>
            <a:stCxn id="1033223" idx="0"/>
            <a:endCxn id="1033221" idx="4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3232" name="AutoShape 16">
            <a:extLst>
              <a:ext uri="{FF2B5EF4-FFF2-40B4-BE49-F238E27FC236}">
                <a16:creationId xmlns:a16="http://schemas.microsoft.com/office/drawing/2014/main" xmlns="" id="{F1F21373-9B76-4325-8617-235AD0F3FF3D}"/>
              </a:ext>
            </a:extLst>
          </p:cNvPr>
          <p:cNvCxnSpPr>
            <a:cxnSpLocks noChangeShapeType="1"/>
            <a:stCxn id="1033221" idx="1"/>
            <a:endCxn id="1033219" idx="5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3233" name="AutoShape 17">
            <a:extLst>
              <a:ext uri="{FF2B5EF4-FFF2-40B4-BE49-F238E27FC236}">
                <a16:creationId xmlns:a16="http://schemas.microsoft.com/office/drawing/2014/main" xmlns="" id="{F6ABDE95-5C46-4A3D-B31C-1EAC64DF7AAD}"/>
              </a:ext>
            </a:extLst>
          </p:cNvPr>
          <p:cNvCxnSpPr>
            <a:cxnSpLocks noChangeShapeType="1"/>
            <a:stCxn id="1033220" idx="6"/>
            <a:endCxn id="1033221" idx="2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3234" name="AutoShape 18">
            <a:extLst>
              <a:ext uri="{FF2B5EF4-FFF2-40B4-BE49-F238E27FC236}">
                <a16:creationId xmlns:a16="http://schemas.microsoft.com/office/drawing/2014/main" xmlns="" id="{3EB9928D-9256-4A01-AB71-A7219976526C}"/>
              </a:ext>
            </a:extLst>
          </p:cNvPr>
          <p:cNvCxnSpPr>
            <a:cxnSpLocks noChangeShapeType="1"/>
            <a:stCxn id="1033220" idx="5"/>
            <a:endCxn id="1033224" idx="0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3235" name="AutoShape 19">
            <a:extLst>
              <a:ext uri="{FF2B5EF4-FFF2-40B4-BE49-F238E27FC236}">
                <a16:creationId xmlns:a16="http://schemas.microsoft.com/office/drawing/2014/main" xmlns="" id="{99A0FDD8-127B-4F89-BF8D-A2ED3E67353B}"/>
              </a:ext>
            </a:extLst>
          </p:cNvPr>
          <p:cNvCxnSpPr>
            <a:cxnSpLocks noChangeShapeType="1"/>
            <a:stCxn id="1033221" idx="6"/>
            <a:endCxn id="1033225" idx="2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3236" name="AutoShape 20">
            <a:extLst>
              <a:ext uri="{FF2B5EF4-FFF2-40B4-BE49-F238E27FC236}">
                <a16:creationId xmlns:a16="http://schemas.microsoft.com/office/drawing/2014/main" xmlns="" id="{24185A7F-84C8-41CE-B845-69A1150C7ADD}"/>
              </a:ext>
            </a:extLst>
          </p:cNvPr>
          <p:cNvCxnSpPr>
            <a:cxnSpLocks noChangeShapeType="1"/>
            <a:stCxn id="1033223" idx="6"/>
            <a:endCxn id="1033226" idx="2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33237" name="Text Box 21">
            <a:extLst>
              <a:ext uri="{FF2B5EF4-FFF2-40B4-BE49-F238E27FC236}">
                <a16:creationId xmlns:a16="http://schemas.microsoft.com/office/drawing/2014/main" xmlns="" id="{674BAB18-77E3-4403-B286-CE84819E0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893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1033238" name="Text Box 22">
            <a:extLst>
              <a:ext uri="{FF2B5EF4-FFF2-40B4-BE49-F238E27FC236}">
                <a16:creationId xmlns:a16="http://schemas.microsoft.com/office/drawing/2014/main" xmlns="" id="{B1DAAD89-9001-4523-A2DC-DD5133E94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8938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1033239" name="Text Box 23">
            <a:extLst>
              <a:ext uri="{FF2B5EF4-FFF2-40B4-BE49-F238E27FC236}">
                <a16:creationId xmlns:a16="http://schemas.microsoft.com/office/drawing/2014/main" xmlns="" id="{DCFEA862-B014-4C10-9A99-76CD4D50C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4399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1033240" name="Text Box 24">
            <a:extLst>
              <a:ext uri="{FF2B5EF4-FFF2-40B4-BE49-F238E27FC236}">
                <a16:creationId xmlns:a16="http://schemas.microsoft.com/office/drawing/2014/main" xmlns="" id="{54B3F171-2418-46E6-A3C0-B92AC5D03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43264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  <p:sp>
        <p:nvSpPr>
          <p:cNvPr id="1033241" name="Text Box 25">
            <a:extLst>
              <a:ext uri="{FF2B5EF4-FFF2-40B4-BE49-F238E27FC236}">
                <a16:creationId xmlns:a16="http://schemas.microsoft.com/office/drawing/2014/main" xmlns="" id="{B956C7B9-14E0-4805-896E-66D10E003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44973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1033242" name="Text Box 26">
            <a:extLst>
              <a:ext uri="{FF2B5EF4-FFF2-40B4-BE49-F238E27FC236}">
                <a16:creationId xmlns:a16="http://schemas.microsoft.com/office/drawing/2014/main" xmlns="" id="{32D58BE2-A971-4EE6-AE2A-ED1D81B2E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5321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1033243" name="Text Box 27">
            <a:extLst>
              <a:ext uri="{FF2B5EF4-FFF2-40B4-BE49-F238E27FC236}">
                <a16:creationId xmlns:a16="http://schemas.microsoft.com/office/drawing/2014/main" xmlns="" id="{C79AF54C-CBB4-40F5-8C6B-7257D793E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44767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1033244" name="Text Box 28">
            <a:extLst>
              <a:ext uri="{FF2B5EF4-FFF2-40B4-BE49-F238E27FC236}">
                <a16:creationId xmlns:a16="http://schemas.microsoft.com/office/drawing/2014/main" xmlns="" id="{F9B7A032-BA3D-4A2F-A4B8-6F76A18E3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4686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1033245" name="Text Box 29">
            <a:extLst>
              <a:ext uri="{FF2B5EF4-FFF2-40B4-BE49-F238E27FC236}">
                <a16:creationId xmlns:a16="http://schemas.microsoft.com/office/drawing/2014/main" xmlns="" id="{ADFAA14C-508A-46F4-BD05-B7D736B38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401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1033246" name="Text Box 30">
            <a:extLst>
              <a:ext uri="{FF2B5EF4-FFF2-40B4-BE49-F238E27FC236}">
                <a16:creationId xmlns:a16="http://schemas.microsoft.com/office/drawing/2014/main" xmlns="" id="{EB9D17C7-7151-4982-8354-C2CE71602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22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1033247" name="Text Box 31">
            <a:extLst>
              <a:ext uri="{FF2B5EF4-FFF2-40B4-BE49-F238E27FC236}">
                <a16:creationId xmlns:a16="http://schemas.microsoft.com/office/drawing/2014/main" xmlns="" id="{E6CF6A20-3B99-4CF4-887C-E1D016897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1"/>
            <a:ext cx="16002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c-d: 	3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FF"/>
                </a:solidFill>
              </a:rPr>
              <a:t>b-f: 	5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b-a: 	6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f-e: 	7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b-d: 	8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f-g: 	9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d-e: 	10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a-f: 	12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b-c: 	14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e-h: 	15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49652574-90A2-4073-A238-7FC4C1C7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>
            <a:extLst>
              <a:ext uri="{FF2B5EF4-FFF2-40B4-BE49-F238E27FC236}">
                <a16:creationId xmlns:a16="http://schemas.microsoft.com/office/drawing/2014/main" xmlns="" id="{1F5AB456-6246-498A-B411-FE0AB3389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Solution</a:t>
            </a:r>
            <a:endParaRPr lang="en-US" altLang="en-US" dirty="0"/>
          </a:p>
        </p:txBody>
      </p:sp>
      <p:sp>
        <p:nvSpPr>
          <p:cNvPr id="1035267" name="Oval 3">
            <a:extLst>
              <a:ext uri="{FF2B5EF4-FFF2-40B4-BE49-F238E27FC236}">
                <a16:creationId xmlns:a16="http://schemas.microsoft.com/office/drawing/2014/main" xmlns="" id="{F4F201F7-E4E9-4B30-AFCD-66DE8C7D0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1552575"/>
            <a:ext cx="679450" cy="6794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1035268" name="Oval 4">
            <a:extLst>
              <a:ext uri="{FF2B5EF4-FFF2-40B4-BE49-F238E27FC236}">
                <a16:creationId xmlns:a16="http://schemas.microsoft.com/office/drawing/2014/main" xmlns="" id="{8A9E11F5-CF54-4730-B703-7A4D2BD9B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1035269" name="Oval 5">
            <a:extLst>
              <a:ext uri="{FF2B5EF4-FFF2-40B4-BE49-F238E27FC236}">
                <a16:creationId xmlns:a16="http://schemas.microsoft.com/office/drawing/2014/main" xmlns="" id="{5FFF14AF-2091-415C-98FE-AA86442E0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1035270" name="Oval 6">
            <a:extLst>
              <a:ext uri="{FF2B5EF4-FFF2-40B4-BE49-F238E27FC236}">
                <a16:creationId xmlns:a16="http://schemas.microsoft.com/office/drawing/2014/main" xmlns="" id="{3BCC252E-359A-476A-9085-4C0AA513F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686175"/>
            <a:ext cx="679450" cy="67945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1035271" name="Oval 7">
            <a:extLst>
              <a:ext uri="{FF2B5EF4-FFF2-40B4-BE49-F238E27FC236}">
                <a16:creationId xmlns:a16="http://schemas.microsoft.com/office/drawing/2014/main" xmlns="" id="{2B08FD2C-4C74-4C9A-A78F-F49E0A0E0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686175"/>
            <a:ext cx="679450" cy="6794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1035272" name="Oval 8">
            <a:extLst>
              <a:ext uri="{FF2B5EF4-FFF2-40B4-BE49-F238E27FC236}">
                <a16:creationId xmlns:a16="http://schemas.microsoft.com/office/drawing/2014/main" xmlns="" id="{315AE68C-BE5E-42C4-A69F-6845F7CA1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4754563"/>
            <a:ext cx="679450" cy="67945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1035273" name="Oval 9">
            <a:extLst>
              <a:ext uri="{FF2B5EF4-FFF2-40B4-BE49-F238E27FC236}">
                <a16:creationId xmlns:a16="http://schemas.microsoft.com/office/drawing/2014/main" xmlns="" id="{90A79724-2914-4E31-8D5B-7E9AE00B3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2619375"/>
            <a:ext cx="679450" cy="679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035274" name="Oval 10">
            <a:extLst>
              <a:ext uri="{FF2B5EF4-FFF2-40B4-BE49-F238E27FC236}">
                <a16:creationId xmlns:a16="http://schemas.microsoft.com/office/drawing/2014/main" xmlns="" id="{F905782D-46AE-4B9B-824C-544CDA0F1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3686175"/>
            <a:ext cx="679450" cy="67945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1035275" name="AutoShape 11">
            <a:extLst>
              <a:ext uri="{FF2B5EF4-FFF2-40B4-BE49-F238E27FC236}">
                <a16:creationId xmlns:a16="http://schemas.microsoft.com/office/drawing/2014/main" xmlns="" id="{7A35C7DF-0E9A-4FF3-B35A-D9AC64971178}"/>
              </a:ext>
            </a:extLst>
          </p:cNvPr>
          <p:cNvCxnSpPr>
            <a:cxnSpLocks noChangeShapeType="1"/>
            <a:stCxn id="1035268" idx="7"/>
            <a:endCxn id="1035267" idx="3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5276" name="AutoShape 12">
            <a:extLst>
              <a:ext uri="{FF2B5EF4-FFF2-40B4-BE49-F238E27FC236}">
                <a16:creationId xmlns:a16="http://schemas.microsoft.com/office/drawing/2014/main" xmlns="" id="{D0DF81C1-3AF4-4522-9621-4C30291C021D}"/>
              </a:ext>
            </a:extLst>
          </p:cNvPr>
          <p:cNvCxnSpPr>
            <a:cxnSpLocks noChangeShapeType="1"/>
            <a:stCxn id="1035268" idx="4"/>
            <a:endCxn id="1035270" idx="0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5277" name="AutoShape 13">
            <a:extLst>
              <a:ext uri="{FF2B5EF4-FFF2-40B4-BE49-F238E27FC236}">
                <a16:creationId xmlns:a16="http://schemas.microsoft.com/office/drawing/2014/main" xmlns="" id="{6996F09D-2485-4BE5-BB31-2920443D0F58}"/>
              </a:ext>
            </a:extLst>
          </p:cNvPr>
          <p:cNvCxnSpPr>
            <a:cxnSpLocks noChangeShapeType="1"/>
            <a:stCxn id="1035272" idx="1"/>
            <a:endCxn id="1035270" idx="5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5278" name="AutoShape 14">
            <a:extLst>
              <a:ext uri="{FF2B5EF4-FFF2-40B4-BE49-F238E27FC236}">
                <a16:creationId xmlns:a16="http://schemas.microsoft.com/office/drawing/2014/main" xmlns="" id="{69848E68-32F9-4702-9FAF-2162A8E1584A}"/>
              </a:ext>
            </a:extLst>
          </p:cNvPr>
          <p:cNvCxnSpPr>
            <a:cxnSpLocks noChangeShapeType="1"/>
            <a:stCxn id="1035271" idx="3"/>
            <a:endCxn id="1035272" idx="7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5279" name="AutoShape 15">
            <a:extLst>
              <a:ext uri="{FF2B5EF4-FFF2-40B4-BE49-F238E27FC236}">
                <a16:creationId xmlns:a16="http://schemas.microsoft.com/office/drawing/2014/main" xmlns="" id="{F6FA0404-8CFC-43F2-B003-EA18AB210628}"/>
              </a:ext>
            </a:extLst>
          </p:cNvPr>
          <p:cNvCxnSpPr>
            <a:cxnSpLocks noChangeShapeType="1"/>
            <a:stCxn id="1035271" idx="0"/>
            <a:endCxn id="1035269" idx="4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5280" name="AutoShape 16">
            <a:extLst>
              <a:ext uri="{FF2B5EF4-FFF2-40B4-BE49-F238E27FC236}">
                <a16:creationId xmlns:a16="http://schemas.microsoft.com/office/drawing/2014/main" xmlns="" id="{BCBA5B8A-FB60-4E3D-B832-B7F0A67FD70E}"/>
              </a:ext>
            </a:extLst>
          </p:cNvPr>
          <p:cNvCxnSpPr>
            <a:cxnSpLocks noChangeShapeType="1"/>
            <a:stCxn id="1035269" idx="1"/>
            <a:endCxn id="1035267" idx="5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5281" name="AutoShape 17">
            <a:extLst>
              <a:ext uri="{FF2B5EF4-FFF2-40B4-BE49-F238E27FC236}">
                <a16:creationId xmlns:a16="http://schemas.microsoft.com/office/drawing/2014/main" xmlns="" id="{ACC378FE-9E96-4FB4-AC73-E8F72E5B2580}"/>
              </a:ext>
            </a:extLst>
          </p:cNvPr>
          <p:cNvCxnSpPr>
            <a:cxnSpLocks noChangeShapeType="1"/>
            <a:stCxn id="1035268" idx="6"/>
            <a:endCxn id="1035269" idx="2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5282" name="AutoShape 18">
            <a:extLst>
              <a:ext uri="{FF2B5EF4-FFF2-40B4-BE49-F238E27FC236}">
                <a16:creationId xmlns:a16="http://schemas.microsoft.com/office/drawing/2014/main" xmlns="" id="{BAE51431-DF51-480C-BE78-911D352F852C}"/>
              </a:ext>
            </a:extLst>
          </p:cNvPr>
          <p:cNvCxnSpPr>
            <a:cxnSpLocks noChangeShapeType="1"/>
            <a:stCxn id="1035268" idx="5"/>
            <a:endCxn id="1035272" idx="0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5283" name="AutoShape 19">
            <a:extLst>
              <a:ext uri="{FF2B5EF4-FFF2-40B4-BE49-F238E27FC236}">
                <a16:creationId xmlns:a16="http://schemas.microsoft.com/office/drawing/2014/main" xmlns="" id="{9C997063-F656-43D9-B464-C8718CE21592}"/>
              </a:ext>
            </a:extLst>
          </p:cNvPr>
          <p:cNvCxnSpPr>
            <a:cxnSpLocks noChangeShapeType="1"/>
            <a:stCxn id="1035269" idx="6"/>
            <a:endCxn id="1035273" idx="2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5284" name="AutoShape 20">
            <a:extLst>
              <a:ext uri="{FF2B5EF4-FFF2-40B4-BE49-F238E27FC236}">
                <a16:creationId xmlns:a16="http://schemas.microsoft.com/office/drawing/2014/main" xmlns="" id="{657DBB1B-9165-4AF4-8991-1FEAE1029D36}"/>
              </a:ext>
            </a:extLst>
          </p:cNvPr>
          <p:cNvCxnSpPr>
            <a:cxnSpLocks noChangeShapeType="1"/>
            <a:stCxn id="1035271" idx="6"/>
            <a:endCxn id="1035274" idx="2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35285" name="Text Box 21">
            <a:extLst>
              <a:ext uri="{FF2B5EF4-FFF2-40B4-BE49-F238E27FC236}">
                <a16:creationId xmlns:a16="http://schemas.microsoft.com/office/drawing/2014/main" xmlns="" id="{A9E94890-557A-4846-893D-701E3231E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893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1035286" name="Text Box 22">
            <a:extLst>
              <a:ext uri="{FF2B5EF4-FFF2-40B4-BE49-F238E27FC236}">
                <a16:creationId xmlns:a16="http://schemas.microsoft.com/office/drawing/2014/main" xmlns="" id="{35AD19E9-A194-4E47-A696-CC926BAB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8938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1035287" name="Text Box 23">
            <a:extLst>
              <a:ext uri="{FF2B5EF4-FFF2-40B4-BE49-F238E27FC236}">
                <a16:creationId xmlns:a16="http://schemas.microsoft.com/office/drawing/2014/main" xmlns="" id="{D9858382-2FF6-4D84-83EF-53991EB7A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4399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1035288" name="Text Box 24">
            <a:extLst>
              <a:ext uri="{FF2B5EF4-FFF2-40B4-BE49-F238E27FC236}">
                <a16:creationId xmlns:a16="http://schemas.microsoft.com/office/drawing/2014/main" xmlns="" id="{C1DBF4AA-E35C-47FD-AE5D-BE59694DC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43264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  <p:sp>
        <p:nvSpPr>
          <p:cNvPr id="1035289" name="Text Box 25">
            <a:extLst>
              <a:ext uri="{FF2B5EF4-FFF2-40B4-BE49-F238E27FC236}">
                <a16:creationId xmlns:a16="http://schemas.microsoft.com/office/drawing/2014/main" xmlns="" id="{06BC54A7-DDF9-4239-A033-4EA07CF15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44973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1035290" name="Text Box 26">
            <a:extLst>
              <a:ext uri="{FF2B5EF4-FFF2-40B4-BE49-F238E27FC236}">
                <a16:creationId xmlns:a16="http://schemas.microsoft.com/office/drawing/2014/main" xmlns="" id="{3222BEF7-2929-4BD5-939E-EB506D965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5321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1035291" name="Text Box 27">
            <a:extLst>
              <a:ext uri="{FF2B5EF4-FFF2-40B4-BE49-F238E27FC236}">
                <a16:creationId xmlns:a16="http://schemas.microsoft.com/office/drawing/2014/main" xmlns="" id="{990AD57D-FDC5-4994-ABDC-09BB336F3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44767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1035292" name="Text Box 28">
            <a:extLst>
              <a:ext uri="{FF2B5EF4-FFF2-40B4-BE49-F238E27FC236}">
                <a16:creationId xmlns:a16="http://schemas.microsoft.com/office/drawing/2014/main" xmlns="" id="{8F0987EF-87EE-4969-8F39-829B7DBA7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4686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1035293" name="Text Box 29">
            <a:extLst>
              <a:ext uri="{FF2B5EF4-FFF2-40B4-BE49-F238E27FC236}">
                <a16:creationId xmlns:a16="http://schemas.microsoft.com/office/drawing/2014/main" xmlns="" id="{A683654B-FF71-4526-9952-D21D9F4AB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401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1035294" name="Text Box 30">
            <a:extLst>
              <a:ext uri="{FF2B5EF4-FFF2-40B4-BE49-F238E27FC236}">
                <a16:creationId xmlns:a16="http://schemas.microsoft.com/office/drawing/2014/main" xmlns="" id="{95E71A2A-FCC4-416F-80AF-9B8E82B64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22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1035295" name="Text Box 31">
            <a:extLst>
              <a:ext uri="{FF2B5EF4-FFF2-40B4-BE49-F238E27FC236}">
                <a16:creationId xmlns:a16="http://schemas.microsoft.com/office/drawing/2014/main" xmlns="" id="{B00EF288-A123-4910-908F-5AFF37ADE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1"/>
            <a:ext cx="16002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c-d: 	3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b-f: 	5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FF"/>
                </a:solidFill>
              </a:rPr>
              <a:t>b-a: 	6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f-e: 	7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b-d: 	8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f-g: 	9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d-e: 	10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a-f: 	12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b-c: 	14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e-h: 	15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63BC358E-0692-4461-9D0F-778ADF01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>
            <a:extLst>
              <a:ext uri="{FF2B5EF4-FFF2-40B4-BE49-F238E27FC236}">
                <a16:creationId xmlns:a16="http://schemas.microsoft.com/office/drawing/2014/main" xmlns="" id="{905E3264-07B6-4DC5-B41D-8D0FEC539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Solution</a:t>
            </a:r>
            <a:endParaRPr lang="en-US" altLang="en-US" dirty="0"/>
          </a:p>
        </p:txBody>
      </p:sp>
      <p:sp>
        <p:nvSpPr>
          <p:cNvPr id="1037315" name="Oval 3">
            <a:extLst>
              <a:ext uri="{FF2B5EF4-FFF2-40B4-BE49-F238E27FC236}">
                <a16:creationId xmlns:a16="http://schemas.microsoft.com/office/drawing/2014/main" xmlns="" id="{8257B80B-301B-4C77-AC6E-A2090B2BE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15525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1037316" name="Oval 4">
            <a:extLst>
              <a:ext uri="{FF2B5EF4-FFF2-40B4-BE49-F238E27FC236}">
                <a16:creationId xmlns:a16="http://schemas.microsoft.com/office/drawing/2014/main" xmlns="" id="{35166989-602C-4BC5-83C8-DDD1A596A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1037317" name="Oval 5">
            <a:extLst>
              <a:ext uri="{FF2B5EF4-FFF2-40B4-BE49-F238E27FC236}">
                <a16:creationId xmlns:a16="http://schemas.microsoft.com/office/drawing/2014/main" xmlns="" id="{BFB5F5BB-1AB4-4E62-8DC8-EEF2ACA3E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1037318" name="Oval 6">
            <a:extLst>
              <a:ext uri="{FF2B5EF4-FFF2-40B4-BE49-F238E27FC236}">
                <a16:creationId xmlns:a16="http://schemas.microsoft.com/office/drawing/2014/main" xmlns="" id="{CA7A55C2-DFCC-423A-AA34-CDD604A34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686175"/>
            <a:ext cx="679450" cy="67945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1037319" name="Oval 7">
            <a:extLst>
              <a:ext uri="{FF2B5EF4-FFF2-40B4-BE49-F238E27FC236}">
                <a16:creationId xmlns:a16="http://schemas.microsoft.com/office/drawing/2014/main" xmlns="" id="{892AFCB7-9CE2-4E95-88A6-AAE58611E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686175"/>
            <a:ext cx="679450" cy="6794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1037320" name="Oval 8">
            <a:extLst>
              <a:ext uri="{FF2B5EF4-FFF2-40B4-BE49-F238E27FC236}">
                <a16:creationId xmlns:a16="http://schemas.microsoft.com/office/drawing/2014/main" xmlns="" id="{D8D27C1B-A343-43D2-87D3-2FE66E2FD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4754563"/>
            <a:ext cx="679450" cy="67945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1037321" name="Oval 9">
            <a:extLst>
              <a:ext uri="{FF2B5EF4-FFF2-40B4-BE49-F238E27FC236}">
                <a16:creationId xmlns:a16="http://schemas.microsoft.com/office/drawing/2014/main" xmlns="" id="{2931DFAF-2AAE-4067-8B60-7A365BA22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2619375"/>
            <a:ext cx="679450" cy="679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037322" name="Oval 10">
            <a:extLst>
              <a:ext uri="{FF2B5EF4-FFF2-40B4-BE49-F238E27FC236}">
                <a16:creationId xmlns:a16="http://schemas.microsoft.com/office/drawing/2014/main" xmlns="" id="{785A7160-2ECC-4FAC-B252-0FF61FAFE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3686175"/>
            <a:ext cx="679450" cy="67945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1037323" name="AutoShape 11">
            <a:extLst>
              <a:ext uri="{FF2B5EF4-FFF2-40B4-BE49-F238E27FC236}">
                <a16:creationId xmlns:a16="http://schemas.microsoft.com/office/drawing/2014/main" xmlns="" id="{A9818E18-A35A-4184-9C68-C67090E46FCD}"/>
              </a:ext>
            </a:extLst>
          </p:cNvPr>
          <p:cNvCxnSpPr>
            <a:cxnSpLocks noChangeShapeType="1"/>
            <a:stCxn id="1037316" idx="7"/>
            <a:endCxn id="1037315" idx="3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7324" name="AutoShape 12">
            <a:extLst>
              <a:ext uri="{FF2B5EF4-FFF2-40B4-BE49-F238E27FC236}">
                <a16:creationId xmlns:a16="http://schemas.microsoft.com/office/drawing/2014/main" xmlns="" id="{E9A30533-98DB-4E13-B922-9E99429A502E}"/>
              </a:ext>
            </a:extLst>
          </p:cNvPr>
          <p:cNvCxnSpPr>
            <a:cxnSpLocks noChangeShapeType="1"/>
            <a:stCxn id="1037316" idx="4"/>
            <a:endCxn id="1037318" idx="0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7325" name="AutoShape 13">
            <a:extLst>
              <a:ext uri="{FF2B5EF4-FFF2-40B4-BE49-F238E27FC236}">
                <a16:creationId xmlns:a16="http://schemas.microsoft.com/office/drawing/2014/main" xmlns="" id="{80CAD9CA-07B2-42D4-9F68-F18E0B41F78D}"/>
              </a:ext>
            </a:extLst>
          </p:cNvPr>
          <p:cNvCxnSpPr>
            <a:cxnSpLocks noChangeShapeType="1"/>
            <a:stCxn id="1037320" idx="1"/>
            <a:endCxn id="1037318" idx="5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7326" name="AutoShape 14">
            <a:extLst>
              <a:ext uri="{FF2B5EF4-FFF2-40B4-BE49-F238E27FC236}">
                <a16:creationId xmlns:a16="http://schemas.microsoft.com/office/drawing/2014/main" xmlns="" id="{BDE694D1-14A9-40E6-A165-CD094C859E77}"/>
              </a:ext>
            </a:extLst>
          </p:cNvPr>
          <p:cNvCxnSpPr>
            <a:cxnSpLocks noChangeShapeType="1"/>
            <a:stCxn id="1037319" idx="3"/>
            <a:endCxn id="1037320" idx="7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7327" name="AutoShape 15">
            <a:extLst>
              <a:ext uri="{FF2B5EF4-FFF2-40B4-BE49-F238E27FC236}">
                <a16:creationId xmlns:a16="http://schemas.microsoft.com/office/drawing/2014/main" xmlns="" id="{27FC7CEF-57B6-40A1-AEE4-0650DA76E0C3}"/>
              </a:ext>
            </a:extLst>
          </p:cNvPr>
          <p:cNvCxnSpPr>
            <a:cxnSpLocks noChangeShapeType="1"/>
            <a:stCxn id="1037319" idx="0"/>
            <a:endCxn id="1037317" idx="4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7328" name="AutoShape 16">
            <a:extLst>
              <a:ext uri="{FF2B5EF4-FFF2-40B4-BE49-F238E27FC236}">
                <a16:creationId xmlns:a16="http://schemas.microsoft.com/office/drawing/2014/main" xmlns="" id="{3A1C4B82-150D-4678-AA7F-E119AF10473B}"/>
              </a:ext>
            </a:extLst>
          </p:cNvPr>
          <p:cNvCxnSpPr>
            <a:cxnSpLocks noChangeShapeType="1"/>
            <a:stCxn id="1037317" idx="1"/>
            <a:endCxn id="1037315" idx="5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7329" name="AutoShape 17">
            <a:extLst>
              <a:ext uri="{FF2B5EF4-FFF2-40B4-BE49-F238E27FC236}">
                <a16:creationId xmlns:a16="http://schemas.microsoft.com/office/drawing/2014/main" xmlns="" id="{7B10056C-956E-44C1-B89C-6274AA6DDDAF}"/>
              </a:ext>
            </a:extLst>
          </p:cNvPr>
          <p:cNvCxnSpPr>
            <a:cxnSpLocks noChangeShapeType="1"/>
            <a:stCxn id="1037316" idx="6"/>
            <a:endCxn id="1037317" idx="2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7330" name="AutoShape 18">
            <a:extLst>
              <a:ext uri="{FF2B5EF4-FFF2-40B4-BE49-F238E27FC236}">
                <a16:creationId xmlns:a16="http://schemas.microsoft.com/office/drawing/2014/main" xmlns="" id="{6EFC43B1-1BFE-438F-8E85-2B3A6D3D74C6}"/>
              </a:ext>
            </a:extLst>
          </p:cNvPr>
          <p:cNvCxnSpPr>
            <a:cxnSpLocks noChangeShapeType="1"/>
            <a:stCxn id="1037316" idx="5"/>
            <a:endCxn id="1037320" idx="0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7331" name="AutoShape 19">
            <a:extLst>
              <a:ext uri="{FF2B5EF4-FFF2-40B4-BE49-F238E27FC236}">
                <a16:creationId xmlns:a16="http://schemas.microsoft.com/office/drawing/2014/main" xmlns="" id="{AEA09B2C-4D00-4D42-95D8-82F216D8D09B}"/>
              </a:ext>
            </a:extLst>
          </p:cNvPr>
          <p:cNvCxnSpPr>
            <a:cxnSpLocks noChangeShapeType="1"/>
            <a:stCxn id="1037317" idx="6"/>
            <a:endCxn id="1037321" idx="2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7332" name="AutoShape 20">
            <a:extLst>
              <a:ext uri="{FF2B5EF4-FFF2-40B4-BE49-F238E27FC236}">
                <a16:creationId xmlns:a16="http://schemas.microsoft.com/office/drawing/2014/main" xmlns="" id="{0890AA86-77B0-4527-A4C3-6684324B14BF}"/>
              </a:ext>
            </a:extLst>
          </p:cNvPr>
          <p:cNvCxnSpPr>
            <a:cxnSpLocks noChangeShapeType="1"/>
            <a:stCxn id="1037319" idx="6"/>
            <a:endCxn id="1037322" idx="2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37333" name="Text Box 21">
            <a:extLst>
              <a:ext uri="{FF2B5EF4-FFF2-40B4-BE49-F238E27FC236}">
                <a16:creationId xmlns:a16="http://schemas.microsoft.com/office/drawing/2014/main" xmlns="" id="{2F6496D2-FACC-4CB6-B6FE-A7815EB64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893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1037334" name="Text Box 22">
            <a:extLst>
              <a:ext uri="{FF2B5EF4-FFF2-40B4-BE49-F238E27FC236}">
                <a16:creationId xmlns:a16="http://schemas.microsoft.com/office/drawing/2014/main" xmlns="" id="{7325A76F-C7DB-4545-B749-9FC273DBA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8938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1037335" name="Text Box 23">
            <a:extLst>
              <a:ext uri="{FF2B5EF4-FFF2-40B4-BE49-F238E27FC236}">
                <a16:creationId xmlns:a16="http://schemas.microsoft.com/office/drawing/2014/main" xmlns="" id="{14371C60-8D6B-4BB7-909B-9314CD233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4399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1037336" name="Text Box 24">
            <a:extLst>
              <a:ext uri="{FF2B5EF4-FFF2-40B4-BE49-F238E27FC236}">
                <a16:creationId xmlns:a16="http://schemas.microsoft.com/office/drawing/2014/main" xmlns="" id="{8DC2F0E8-CCDD-484A-94EA-EDEACD5F5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43264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  <p:sp>
        <p:nvSpPr>
          <p:cNvPr id="1037337" name="Text Box 25">
            <a:extLst>
              <a:ext uri="{FF2B5EF4-FFF2-40B4-BE49-F238E27FC236}">
                <a16:creationId xmlns:a16="http://schemas.microsoft.com/office/drawing/2014/main" xmlns="" id="{C8A6442C-B69A-4A27-8365-3E82F352B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44973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1037338" name="Text Box 26">
            <a:extLst>
              <a:ext uri="{FF2B5EF4-FFF2-40B4-BE49-F238E27FC236}">
                <a16:creationId xmlns:a16="http://schemas.microsoft.com/office/drawing/2014/main" xmlns="" id="{364FC3EE-8232-489A-AAD3-A1FB33265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5321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1037339" name="Text Box 27">
            <a:extLst>
              <a:ext uri="{FF2B5EF4-FFF2-40B4-BE49-F238E27FC236}">
                <a16:creationId xmlns:a16="http://schemas.microsoft.com/office/drawing/2014/main" xmlns="" id="{5F50E2C6-9479-4BBE-8E27-78EB2927D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44767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1037340" name="Text Box 28">
            <a:extLst>
              <a:ext uri="{FF2B5EF4-FFF2-40B4-BE49-F238E27FC236}">
                <a16:creationId xmlns:a16="http://schemas.microsoft.com/office/drawing/2014/main" xmlns="" id="{D061D802-FD70-419E-9A85-BC081321C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4686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1037341" name="Text Box 29">
            <a:extLst>
              <a:ext uri="{FF2B5EF4-FFF2-40B4-BE49-F238E27FC236}">
                <a16:creationId xmlns:a16="http://schemas.microsoft.com/office/drawing/2014/main" xmlns="" id="{70D75F81-D577-4976-81BE-381E0C30C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401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1037342" name="Text Box 30">
            <a:extLst>
              <a:ext uri="{FF2B5EF4-FFF2-40B4-BE49-F238E27FC236}">
                <a16:creationId xmlns:a16="http://schemas.microsoft.com/office/drawing/2014/main" xmlns="" id="{6EE8402B-8EA6-492E-B778-02503A08F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22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1037343" name="Text Box 31">
            <a:extLst>
              <a:ext uri="{FF2B5EF4-FFF2-40B4-BE49-F238E27FC236}">
                <a16:creationId xmlns:a16="http://schemas.microsoft.com/office/drawing/2014/main" xmlns="" id="{2E66FC11-57CD-4EC9-AD0D-F2610FFBF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1"/>
            <a:ext cx="16002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c-d: 	3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b-f: 	5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b-a: 	6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FF"/>
                </a:solidFill>
              </a:rPr>
              <a:t>f-e: 	7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b-d: 	8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f-g: 	9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d-e: 	10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a-f: 	12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b-c: 	14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e-h: 	15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915C47F9-3C44-4AC0-B03D-0FB6B41A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>
            <a:extLst>
              <a:ext uri="{FF2B5EF4-FFF2-40B4-BE49-F238E27FC236}">
                <a16:creationId xmlns:a16="http://schemas.microsoft.com/office/drawing/2014/main" xmlns="" id="{26DE7E59-3D64-4DE1-BC36-A8F3BC7D2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Solution</a:t>
            </a:r>
            <a:endParaRPr lang="en-US" altLang="en-US" dirty="0"/>
          </a:p>
        </p:txBody>
      </p:sp>
      <p:sp>
        <p:nvSpPr>
          <p:cNvPr id="1039363" name="Oval 3">
            <a:extLst>
              <a:ext uri="{FF2B5EF4-FFF2-40B4-BE49-F238E27FC236}">
                <a16:creationId xmlns:a16="http://schemas.microsoft.com/office/drawing/2014/main" xmlns="" id="{F7B1425D-B438-4072-9CA1-AF6555FC7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15525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1039364" name="Oval 4">
            <a:extLst>
              <a:ext uri="{FF2B5EF4-FFF2-40B4-BE49-F238E27FC236}">
                <a16:creationId xmlns:a16="http://schemas.microsoft.com/office/drawing/2014/main" xmlns="" id="{EB97D763-A909-41AE-BC47-1A93AFA0E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1039365" name="Oval 5">
            <a:extLst>
              <a:ext uri="{FF2B5EF4-FFF2-40B4-BE49-F238E27FC236}">
                <a16:creationId xmlns:a16="http://schemas.microsoft.com/office/drawing/2014/main" xmlns="" id="{CBFBD522-CDCF-4328-BD79-6EA0866F5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1039366" name="Oval 6">
            <a:extLst>
              <a:ext uri="{FF2B5EF4-FFF2-40B4-BE49-F238E27FC236}">
                <a16:creationId xmlns:a16="http://schemas.microsoft.com/office/drawing/2014/main" xmlns="" id="{731C7812-D71F-4507-B770-F800E853E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686175"/>
            <a:ext cx="679450" cy="67945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1039367" name="Oval 7">
            <a:extLst>
              <a:ext uri="{FF2B5EF4-FFF2-40B4-BE49-F238E27FC236}">
                <a16:creationId xmlns:a16="http://schemas.microsoft.com/office/drawing/2014/main" xmlns="" id="{FC66C6F1-50E3-48FF-914A-8E3B8C510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1039368" name="Oval 8">
            <a:extLst>
              <a:ext uri="{FF2B5EF4-FFF2-40B4-BE49-F238E27FC236}">
                <a16:creationId xmlns:a16="http://schemas.microsoft.com/office/drawing/2014/main" xmlns="" id="{B772F99F-EFC2-4B40-BC7E-82B8141BE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4754563"/>
            <a:ext cx="679450" cy="67945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1039369" name="Oval 9">
            <a:extLst>
              <a:ext uri="{FF2B5EF4-FFF2-40B4-BE49-F238E27FC236}">
                <a16:creationId xmlns:a16="http://schemas.microsoft.com/office/drawing/2014/main" xmlns="" id="{59BEE6B7-5D65-4E39-B6A7-89B8A5B5F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2619375"/>
            <a:ext cx="679450" cy="679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039370" name="Oval 10">
            <a:extLst>
              <a:ext uri="{FF2B5EF4-FFF2-40B4-BE49-F238E27FC236}">
                <a16:creationId xmlns:a16="http://schemas.microsoft.com/office/drawing/2014/main" xmlns="" id="{33B7C442-9553-4BFC-83C7-57AC41C9E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3686175"/>
            <a:ext cx="679450" cy="67945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1039371" name="AutoShape 11">
            <a:extLst>
              <a:ext uri="{FF2B5EF4-FFF2-40B4-BE49-F238E27FC236}">
                <a16:creationId xmlns:a16="http://schemas.microsoft.com/office/drawing/2014/main" xmlns="" id="{71C53F4D-6121-4121-9B1F-79B55DFBBB7C}"/>
              </a:ext>
            </a:extLst>
          </p:cNvPr>
          <p:cNvCxnSpPr>
            <a:cxnSpLocks noChangeShapeType="1"/>
            <a:stCxn id="1039364" idx="7"/>
            <a:endCxn id="1039363" idx="3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9372" name="AutoShape 12">
            <a:extLst>
              <a:ext uri="{FF2B5EF4-FFF2-40B4-BE49-F238E27FC236}">
                <a16:creationId xmlns:a16="http://schemas.microsoft.com/office/drawing/2014/main" xmlns="" id="{F6DE114B-0A8A-4F32-8B07-DFB945508716}"/>
              </a:ext>
            </a:extLst>
          </p:cNvPr>
          <p:cNvCxnSpPr>
            <a:cxnSpLocks noChangeShapeType="1"/>
            <a:stCxn id="1039364" idx="4"/>
            <a:endCxn id="1039366" idx="0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9373" name="AutoShape 13">
            <a:extLst>
              <a:ext uri="{FF2B5EF4-FFF2-40B4-BE49-F238E27FC236}">
                <a16:creationId xmlns:a16="http://schemas.microsoft.com/office/drawing/2014/main" xmlns="" id="{60B480A9-4CC3-45B0-8B19-505BEF472ABA}"/>
              </a:ext>
            </a:extLst>
          </p:cNvPr>
          <p:cNvCxnSpPr>
            <a:cxnSpLocks noChangeShapeType="1"/>
            <a:stCxn id="1039368" idx="1"/>
            <a:endCxn id="1039366" idx="5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9374" name="AutoShape 14">
            <a:extLst>
              <a:ext uri="{FF2B5EF4-FFF2-40B4-BE49-F238E27FC236}">
                <a16:creationId xmlns:a16="http://schemas.microsoft.com/office/drawing/2014/main" xmlns="" id="{2239B040-142A-4AB0-923B-0BCBBC82E36A}"/>
              </a:ext>
            </a:extLst>
          </p:cNvPr>
          <p:cNvCxnSpPr>
            <a:cxnSpLocks noChangeShapeType="1"/>
            <a:stCxn id="1039367" idx="3"/>
            <a:endCxn id="1039368" idx="7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9375" name="AutoShape 15">
            <a:extLst>
              <a:ext uri="{FF2B5EF4-FFF2-40B4-BE49-F238E27FC236}">
                <a16:creationId xmlns:a16="http://schemas.microsoft.com/office/drawing/2014/main" xmlns="" id="{6F4A1B83-DB27-425D-9013-A4BDA8D45959}"/>
              </a:ext>
            </a:extLst>
          </p:cNvPr>
          <p:cNvCxnSpPr>
            <a:cxnSpLocks noChangeShapeType="1"/>
            <a:stCxn id="1039367" idx="0"/>
            <a:endCxn id="1039365" idx="4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9376" name="AutoShape 16">
            <a:extLst>
              <a:ext uri="{FF2B5EF4-FFF2-40B4-BE49-F238E27FC236}">
                <a16:creationId xmlns:a16="http://schemas.microsoft.com/office/drawing/2014/main" xmlns="" id="{D81F634F-48F2-4DDE-A382-B9666524A900}"/>
              </a:ext>
            </a:extLst>
          </p:cNvPr>
          <p:cNvCxnSpPr>
            <a:cxnSpLocks noChangeShapeType="1"/>
            <a:stCxn id="1039365" idx="1"/>
            <a:endCxn id="1039363" idx="5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9377" name="AutoShape 17">
            <a:extLst>
              <a:ext uri="{FF2B5EF4-FFF2-40B4-BE49-F238E27FC236}">
                <a16:creationId xmlns:a16="http://schemas.microsoft.com/office/drawing/2014/main" xmlns="" id="{F0007991-6EB6-4C22-BC0B-96C990673B1D}"/>
              </a:ext>
            </a:extLst>
          </p:cNvPr>
          <p:cNvCxnSpPr>
            <a:cxnSpLocks noChangeShapeType="1"/>
            <a:stCxn id="1039364" idx="6"/>
            <a:endCxn id="1039365" idx="2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9378" name="AutoShape 18">
            <a:extLst>
              <a:ext uri="{FF2B5EF4-FFF2-40B4-BE49-F238E27FC236}">
                <a16:creationId xmlns:a16="http://schemas.microsoft.com/office/drawing/2014/main" xmlns="" id="{3052F6BD-4634-425C-8DA2-B57E2778A49B}"/>
              </a:ext>
            </a:extLst>
          </p:cNvPr>
          <p:cNvCxnSpPr>
            <a:cxnSpLocks noChangeShapeType="1"/>
            <a:stCxn id="1039364" idx="5"/>
            <a:endCxn id="1039368" idx="0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9379" name="AutoShape 19">
            <a:extLst>
              <a:ext uri="{FF2B5EF4-FFF2-40B4-BE49-F238E27FC236}">
                <a16:creationId xmlns:a16="http://schemas.microsoft.com/office/drawing/2014/main" xmlns="" id="{49A528D6-BAB7-45B1-AC09-875D992401A0}"/>
              </a:ext>
            </a:extLst>
          </p:cNvPr>
          <p:cNvCxnSpPr>
            <a:cxnSpLocks noChangeShapeType="1"/>
            <a:stCxn id="1039365" idx="6"/>
            <a:endCxn id="1039369" idx="2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9380" name="AutoShape 20">
            <a:extLst>
              <a:ext uri="{FF2B5EF4-FFF2-40B4-BE49-F238E27FC236}">
                <a16:creationId xmlns:a16="http://schemas.microsoft.com/office/drawing/2014/main" xmlns="" id="{2C320655-8939-4EAA-8A20-E32EF76ED84F}"/>
              </a:ext>
            </a:extLst>
          </p:cNvPr>
          <p:cNvCxnSpPr>
            <a:cxnSpLocks noChangeShapeType="1"/>
            <a:stCxn id="1039367" idx="6"/>
            <a:endCxn id="1039370" idx="2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39381" name="Text Box 21">
            <a:extLst>
              <a:ext uri="{FF2B5EF4-FFF2-40B4-BE49-F238E27FC236}">
                <a16:creationId xmlns:a16="http://schemas.microsoft.com/office/drawing/2014/main" xmlns="" id="{31395E7B-B55D-4B4C-8D55-C7DB301E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893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1039382" name="Text Box 22">
            <a:extLst>
              <a:ext uri="{FF2B5EF4-FFF2-40B4-BE49-F238E27FC236}">
                <a16:creationId xmlns:a16="http://schemas.microsoft.com/office/drawing/2014/main" xmlns="" id="{FBEC421D-0FFA-4885-8FCF-8769E0680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8938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1039383" name="Text Box 23">
            <a:extLst>
              <a:ext uri="{FF2B5EF4-FFF2-40B4-BE49-F238E27FC236}">
                <a16:creationId xmlns:a16="http://schemas.microsoft.com/office/drawing/2014/main" xmlns="" id="{F3EAD8BB-8B73-4574-B0AB-278917C72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4399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1039384" name="Text Box 24">
            <a:extLst>
              <a:ext uri="{FF2B5EF4-FFF2-40B4-BE49-F238E27FC236}">
                <a16:creationId xmlns:a16="http://schemas.microsoft.com/office/drawing/2014/main" xmlns="" id="{D4487396-F185-49D0-8B30-09348919E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43264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  <p:sp>
        <p:nvSpPr>
          <p:cNvPr id="1039385" name="Text Box 25">
            <a:extLst>
              <a:ext uri="{FF2B5EF4-FFF2-40B4-BE49-F238E27FC236}">
                <a16:creationId xmlns:a16="http://schemas.microsoft.com/office/drawing/2014/main" xmlns="" id="{8755E66D-DBE7-407F-851B-D6D687523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44973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1039386" name="Text Box 26">
            <a:extLst>
              <a:ext uri="{FF2B5EF4-FFF2-40B4-BE49-F238E27FC236}">
                <a16:creationId xmlns:a16="http://schemas.microsoft.com/office/drawing/2014/main" xmlns="" id="{4B08BF6C-70F7-41A5-9AF3-5812CE4F5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5321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1039387" name="Text Box 27">
            <a:extLst>
              <a:ext uri="{FF2B5EF4-FFF2-40B4-BE49-F238E27FC236}">
                <a16:creationId xmlns:a16="http://schemas.microsoft.com/office/drawing/2014/main" xmlns="" id="{E5D90DA2-0553-404B-B38F-1C22DEB55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44767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1039388" name="Text Box 28">
            <a:extLst>
              <a:ext uri="{FF2B5EF4-FFF2-40B4-BE49-F238E27FC236}">
                <a16:creationId xmlns:a16="http://schemas.microsoft.com/office/drawing/2014/main" xmlns="" id="{1CE7E80A-2795-41B1-A37F-5548CB791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4686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1039389" name="Text Box 29">
            <a:extLst>
              <a:ext uri="{FF2B5EF4-FFF2-40B4-BE49-F238E27FC236}">
                <a16:creationId xmlns:a16="http://schemas.microsoft.com/office/drawing/2014/main" xmlns="" id="{24709EBE-05C0-4181-A020-FDE86102E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401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1039390" name="Text Box 30">
            <a:extLst>
              <a:ext uri="{FF2B5EF4-FFF2-40B4-BE49-F238E27FC236}">
                <a16:creationId xmlns:a16="http://schemas.microsoft.com/office/drawing/2014/main" xmlns="" id="{1C0AD7BC-508B-4E8D-9264-34E60B4C5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22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1039391" name="Text Box 31">
            <a:extLst>
              <a:ext uri="{FF2B5EF4-FFF2-40B4-BE49-F238E27FC236}">
                <a16:creationId xmlns:a16="http://schemas.microsoft.com/office/drawing/2014/main" xmlns="" id="{EA763BE1-E258-4880-88BE-898E19375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1"/>
            <a:ext cx="16002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c-d: 	3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b-f: 	5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b-a: 	6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f-e: 	7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FF"/>
                </a:solidFill>
              </a:rPr>
              <a:t>b-d: 	8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f-g: 	9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d-e: 	10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a-f: 	12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b-c: 	14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e-h: 	15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E055AB21-71B4-4231-9694-CB5826633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0" name="Rectangle 2">
            <a:extLst>
              <a:ext uri="{FF2B5EF4-FFF2-40B4-BE49-F238E27FC236}">
                <a16:creationId xmlns:a16="http://schemas.microsoft.com/office/drawing/2014/main" xmlns="" id="{FEE6BCD6-1381-4F35-AEB6-F3D71E3CFF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Solution</a:t>
            </a:r>
            <a:endParaRPr lang="en-US" altLang="en-US" dirty="0"/>
          </a:p>
        </p:txBody>
      </p:sp>
      <p:sp>
        <p:nvSpPr>
          <p:cNvPr id="1041411" name="Oval 3">
            <a:extLst>
              <a:ext uri="{FF2B5EF4-FFF2-40B4-BE49-F238E27FC236}">
                <a16:creationId xmlns:a16="http://schemas.microsoft.com/office/drawing/2014/main" xmlns="" id="{9FF70CFF-3B3D-467C-9358-1FC5A463B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15525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1041412" name="Oval 4">
            <a:extLst>
              <a:ext uri="{FF2B5EF4-FFF2-40B4-BE49-F238E27FC236}">
                <a16:creationId xmlns:a16="http://schemas.microsoft.com/office/drawing/2014/main" xmlns="" id="{68AEB456-F7EB-4895-B5ED-20A106255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1041413" name="Oval 5">
            <a:extLst>
              <a:ext uri="{FF2B5EF4-FFF2-40B4-BE49-F238E27FC236}">
                <a16:creationId xmlns:a16="http://schemas.microsoft.com/office/drawing/2014/main" xmlns="" id="{1F1DE862-5396-4956-87F6-9DD19DFCB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1041414" name="Oval 6">
            <a:extLst>
              <a:ext uri="{FF2B5EF4-FFF2-40B4-BE49-F238E27FC236}">
                <a16:creationId xmlns:a16="http://schemas.microsoft.com/office/drawing/2014/main" xmlns="" id="{B75C67AD-DC76-4C25-90C5-E1F74592E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1041415" name="Oval 7">
            <a:extLst>
              <a:ext uri="{FF2B5EF4-FFF2-40B4-BE49-F238E27FC236}">
                <a16:creationId xmlns:a16="http://schemas.microsoft.com/office/drawing/2014/main" xmlns="" id="{68971926-787C-4B9F-9624-816E32F31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1041416" name="Oval 8">
            <a:extLst>
              <a:ext uri="{FF2B5EF4-FFF2-40B4-BE49-F238E27FC236}">
                <a16:creationId xmlns:a16="http://schemas.microsoft.com/office/drawing/2014/main" xmlns="" id="{E3887138-1BEA-4FB0-80F8-1F1668C72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4754563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1041417" name="Oval 9">
            <a:extLst>
              <a:ext uri="{FF2B5EF4-FFF2-40B4-BE49-F238E27FC236}">
                <a16:creationId xmlns:a16="http://schemas.microsoft.com/office/drawing/2014/main" xmlns="" id="{D3E5CB25-0D35-4DBB-B1A5-75EF5EE35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2619375"/>
            <a:ext cx="679450" cy="679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041418" name="Oval 10">
            <a:extLst>
              <a:ext uri="{FF2B5EF4-FFF2-40B4-BE49-F238E27FC236}">
                <a16:creationId xmlns:a16="http://schemas.microsoft.com/office/drawing/2014/main" xmlns="" id="{E7FD06D9-D8B3-4E84-9A00-60D60DCED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3686175"/>
            <a:ext cx="679450" cy="67945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1041419" name="AutoShape 11">
            <a:extLst>
              <a:ext uri="{FF2B5EF4-FFF2-40B4-BE49-F238E27FC236}">
                <a16:creationId xmlns:a16="http://schemas.microsoft.com/office/drawing/2014/main" xmlns="" id="{22BBC80E-7DA0-43AF-A2DF-45B462115F9A}"/>
              </a:ext>
            </a:extLst>
          </p:cNvPr>
          <p:cNvCxnSpPr>
            <a:cxnSpLocks noChangeShapeType="1"/>
            <a:stCxn id="1041412" idx="7"/>
            <a:endCxn id="1041411" idx="3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1420" name="AutoShape 12">
            <a:extLst>
              <a:ext uri="{FF2B5EF4-FFF2-40B4-BE49-F238E27FC236}">
                <a16:creationId xmlns:a16="http://schemas.microsoft.com/office/drawing/2014/main" xmlns="" id="{48254DCD-C826-43E1-BC2F-6D1BDA726381}"/>
              </a:ext>
            </a:extLst>
          </p:cNvPr>
          <p:cNvCxnSpPr>
            <a:cxnSpLocks noChangeShapeType="1"/>
            <a:stCxn id="1041412" idx="4"/>
            <a:endCxn id="1041414" idx="0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1421" name="AutoShape 13">
            <a:extLst>
              <a:ext uri="{FF2B5EF4-FFF2-40B4-BE49-F238E27FC236}">
                <a16:creationId xmlns:a16="http://schemas.microsoft.com/office/drawing/2014/main" xmlns="" id="{8F64886C-096B-4CF4-A00D-86B728BFA140}"/>
              </a:ext>
            </a:extLst>
          </p:cNvPr>
          <p:cNvCxnSpPr>
            <a:cxnSpLocks noChangeShapeType="1"/>
            <a:stCxn id="1041416" idx="1"/>
            <a:endCxn id="1041414" idx="5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1422" name="AutoShape 14">
            <a:extLst>
              <a:ext uri="{FF2B5EF4-FFF2-40B4-BE49-F238E27FC236}">
                <a16:creationId xmlns:a16="http://schemas.microsoft.com/office/drawing/2014/main" xmlns="" id="{DCF6AECA-4A16-4B8E-9144-0F053ECE8E2F}"/>
              </a:ext>
            </a:extLst>
          </p:cNvPr>
          <p:cNvCxnSpPr>
            <a:cxnSpLocks noChangeShapeType="1"/>
            <a:stCxn id="1041415" idx="3"/>
            <a:endCxn id="1041416" idx="7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1423" name="AutoShape 15">
            <a:extLst>
              <a:ext uri="{FF2B5EF4-FFF2-40B4-BE49-F238E27FC236}">
                <a16:creationId xmlns:a16="http://schemas.microsoft.com/office/drawing/2014/main" xmlns="" id="{11FC785C-2EE5-4497-946E-884BF92F169F}"/>
              </a:ext>
            </a:extLst>
          </p:cNvPr>
          <p:cNvCxnSpPr>
            <a:cxnSpLocks noChangeShapeType="1"/>
            <a:stCxn id="1041415" idx="0"/>
            <a:endCxn id="1041413" idx="4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1424" name="AutoShape 16">
            <a:extLst>
              <a:ext uri="{FF2B5EF4-FFF2-40B4-BE49-F238E27FC236}">
                <a16:creationId xmlns:a16="http://schemas.microsoft.com/office/drawing/2014/main" xmlns="" id="{B9778218-4520-4953-AFBD-104CF4F807FD}"/>
              </a:ext>
            </a:extLst>
          </p:cNvPr>
          <p:cNvCxnSpPr>
            <a:cxnSpLocks noChangeShapeType="1"/>
            <a:stCxn id="1041413" idx="1"/>
            <a:endCxn id="1041411" idx="5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1425" name="AutoShape 17">
            <a:extLst>
              <a:ext uri="{FF2B5EF4-FFF2-40B4-BE49-F238E27FC236}">
                <a16:creationId xmlns:a16="http://schemas.microsoft.com/office/drawing/2014/main" xmlns="" id="{A7E4D73C-B3A3-434F-8273-F6615E6BD17A}"/>
              </a:ext>
            </a:extLst>
          </p:cNvPr>
          <p:cNvCxnSpPr>
            <a:cxnSpLocks noChangeShapeType="1"/>
            <a:stCxn id="1041412" idx="6"/>
            <a:endCxn id="1041413" idx="2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1426" name="AutoShape 18">
            <a:extLst>
              <a:ext uri="{FF2B5EF4-FFF2-40B4-BE49-F238E27FC236}">
                <a16:creationId xmlns:a16="http://schemas.microsoft.com/office/drawing/2014/main" xmlns="" id="{0E9DC6A1-05AD-4758-B5A0-9D63F1AAAEF2}"/>
              </a:ext>
            </a:extLst>
          </p:cNvPr>
          <p:cNvCxnSpPr>
            <a:cxnSpLocks noChangeShapeType="1"/>
            <a:stCxn id="1041412" idx="5"/>
            <a:endCxn id="1041416" idx="0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1427" name="AutoShape 19">
            <a:extLst>
              <a:ext uri="{FF2B5EF4-FFF2-40B4-BE49-F238E27FC236}">
                <a16:creationId xmlns:a16="http://schemas.microsoft.com/office/drawing/2014/main" xmlns="" id="{DFAC6512-57DE-405F-A9D4-93A2C335648A}"/>
              </a:ext>
            </a:extLst>
          </p:cNvPr>
          <p:cNvCxnSpPr>
            <a:cxnSpLocks noChangeShapeType="1"/>
            <a:stCxn id="1041413" idx="6"/>
            <a:endCxn id="1041417" idx="2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1428" name="AutoShape 20">
            <a:extLst>
              <a:ext uri="{FF2B5EF4-FFF2-40B4-BE49-F238E27FC236}">
                <a16:creationId xmlns:a16="http://schemas.microsoft.com/office/drawing/2014/main" xmlns="" id="{A63CD2A3-C7F4-4032-87F5-3BC57FA5A6E5}"/>
              </a:ext>
            </a:extLst>
          </p:cNvPr>
          <p:cNvCxnSpPr>
            <a:cxnSpLocks noChangeShapeType="1"/>
            <a:stCxn id="1041415" idx="6"/>
            <a:endCxn id="1041418" idx="2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41429" name="Text Box 21">
            <a:extLst>
              <a:ext uri="{FF2B5EF4-FFF2-40B4-BE49-F238E27FC236}">
                <a16:creationId xmlns:a16="http://schemas.microsoft.com/office/drawing/2014/main" xmlns="" id="{BE0AE1D0-ED86-4423-BDDE-F8DA443B0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893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1041430" name="Text Box 22">
            <a:extLst>
              <a:ext uri="{FF2B5EF4-FFF2-40B4-BE49-F238E27FC236}">
                <a16:creationId xmlns:a16="http://schemas.microsoft.com/office/drawing/2014/main" xmlns="" id="{B55095A8-05F7-4868-BB39-D9066BF4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8938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1041431" name="Text Box 23">
            <a:extLst>
              <a:ext uri="{FF2B5EF4-FFF2-40B4-BE49-F238E27FC236}">
                <a16:creationId xmlns:a16="http://schemas.microsoft.com/office/drawing/2014/main" xmlns="" id="{E396570C-22C5-47E0-9637-ED156A6D4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4399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1041432" name="Text Box 24">
            <a:extLst>
              <a:ext uri="{FF2B5EF4-FFF2-40B4-BE49-F238E27FC236}">
                <a16:creationId xmlns:a16="http://schemas.microsoft.com/office/drawing/2014/main" xmlns="" id="{6428292D-AE7C-4012-9DF5-84F45F8A7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43264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  <p:sp>
        <p:nvSpPr>
          <p:cNvPr id="1041433" name="Text Box 25">
            <a:extLst>
              <a:ext uri="{FF2B5EF4-FFF2-40B4-BE49-F238E27FC236}">
                <a16:creationId xmlns:a16="http://schemas.microsoft.com/office/drawing/2014/main" xmlns="" id="{FC26A87A-79CB-4799-86DF-FD2F3A577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44973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1041434" name="Text Box 26">
            <a:extLst>
              <a:ext uri="{FF2B5EF4-FFF2-40B4-BE49-F238E27FC236}">
                <a16:creationId xmlns:a16="http://schemas.microsoft.com/office/drawing/2014/main" xmlns="" id="{749AA1B5-04CE-45AE-A8A6-3B7900F1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5321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1041435" name="Text Box 27">
            <a:extLst>
              <a:ext uri="{FF2B5EF4-FFF2-40B4-BE49-F238E27FC236}">
                <a16:creationId xmlns:a16="http://schemas.microsoft.com/office/drawing/2014/main" xmlns="" id="{2EBD93CF-620E-4E87-A03E-351AF8D37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44767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1041436" name="Text Box 28">
            <a:extLst>
              <a:ext uri="{FF2B5EF4-FFF2-40B4-BE49-F238E27FC236}">
                <a16:creationId xmlns:a16="http://schemas.microsoft.com/office/drawing/2014/main" xmlns="" id="{F189CAB2-3968-4D11-9E04-C277251BA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4686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1041437" name="Text Box 29">
            <a:extLst>
              <a:ext uri="{FF2B5EF4-FFF2-40B4-BE49-F238E27FC236}">
                <a16:creationId xmlns:a16="http://schemas.microsoft.com/office/drawing/2014/main" xmlns="" id="{4ACB7FFD-5F0D-4FAE-BBD0-4B90B6CE8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401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1041438" name="Text Box 30">
            <a:extLst>
              <a:ext uri="{FF2B5EF4-FFF2-40B4-BE49-F238E27FC236}">
                <a16:creationId xmlns:a16="http://schemas.microsoft.com/office/drawing/2014/main" xmlns="" id="{E10D68C0-B7CD-4412-A062-0B53DF37D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22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1041439" name="Text Box 31">
            <a:extLst>
              <a:ext uri="{FF2B5EF4-FFF2-40B4-BE49-F238E27FC236}">
                <a16:creationId xmlns:a16="http://schemas.microsoft.com/office/drawing/2014/main" xmlns="" id="{8DCB0F3D-E5E0-46DE-AAFE-10E34AABB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1"/>
            <a:ext cx="16002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c-d: 	3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b-f: 	5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b-a: 	6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f-e: 	7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b-d: 	8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FF"/>
                </a:solidFill>
              </a:rPr>
              <a:t>f-g: 	9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d-e: 	10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a-f: 	12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b-c: 	14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e-h: 	15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CD598763-AFED-490C-B1E5-518778E4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>
            <a:extLst>
              <a:ext uri="{FF2B5EF4-FFF2-40B4-BE49-F238E27FC236}">
                <a16:creationId xmlns:a16="http://schemas.microsoft.com/office/drawing/2014/main" xmlns="" id="{FBE5EDA0-3FF0-423D-A945-5C0A69CC0F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Solution</a:t>
            </a:r>
            <a:endParaRPr lang="en-US" altLang="en-US" dirty="0"/>
          </a:p>
        </p:txBody>
      </p:sp>
      <p:sp>
        <p:nvSpPr>
          <p:cNvPr id="1043459" name="Oval 3">
            <a:extLst>
              <a:ext uri="{FF2B5EF4-FFF2-40B4-BE49-F238E27FC236}">
                <a16:creationId xmlns:a16="http://schemas.microsoft.com/office/drawing/2014/main" xmlns="" id="{0453BA14-2DF6-4B4A-B850-504A42C3F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15525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1043460" name="Oval 4">
            <a:extLst>
              <a:ext uri="{FF2B5EF4-FFF2-40B4-BE49-F238E27FC236}">
                <a16:creationId xmlns:a16="http://schemas.microsoft.com/office/drawing/2014/main" xmlns="" id="{3D513D3E-CA4F-4AA2-9EAB-914D18454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1043461" name="Oval 5">
            <a:extLst>
              <a:ext uri="{FF2B5EF4-FFF2-40B4-BE49-F238E27FC236}">
                <a16:creationId xmlns:a16="http://schemas.microsoft.com/office/drawing/2014/main" xmlns="" id="{8774F7DA-190D-4FB4-A6AA-0A23B4515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1043462" name="Oval 6">
            <a:extLst>
              <a:ext uri="{FF2B5EF4-FFF2-40B4-BE49-F238E27FC236}">
                <a16:creationId xmlns:a16="http://schemas.microsoft.com/office/drawing/2014/main" xmlns="" id="{E5A05C4A-8230-4541-BB5E-338B92389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1043463" name="Oval 7">
            <a:extLst>
              <a:ext uri="{FF2B5EF4-FFF2-40B4-BE49-F238E27FC236}">
                <a16:creationId xmlns:a16="http://schemas.microsoft.com/office/drawing/2014/main" xmlns="" id="{D9593380-7A86-4758-8571-B21F8095C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1043464" name="Oval 8">
            <a:extLst>
              <a:ext uri="{FF2B5EF4-FFF2-40B4-BE49-F238E27FC236}">
                <a16:creationId xmlns:a16="http://schemas.microsoft.com/office/drawing/2014/main" xmlns="" id="{A5B4EE90-37D5-4D06-BC0E-76A41E62D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4754563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1043465" name="Oval 9">
            <a:extLst>
              <a:ext uri="{FF2B5EF4-FFF2-40B4-BE49-F238E27FC236}">
                <a16:creationId xmlns:a16="http://schemas.microsoft.com/office/drawing/2014/main" xmlns="" id="{0FD6BFA8-5F24-46CB-AACE-54E0C9264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043466" name="Oval 10">
            <a:extLst>
              <a:ext uri="{FF2B5EF4-FFF2-40B4-BE49-F238E27FC236}">
                <a16:creationId xmlns:a16="http://schemas.microsoft.com/office/drawing/2014/main" xmlns="" id="{3095E04B-9A96-43C6-9D3B-CCAA525DC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3686175"/>
            <a:ext cx="679450" cy="67945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1043467" name="AutoShape 11">
            <a:extLst>
              <a:ext uri="{FF2B5EF4-FFF2-40B4-BE49-F238E27FC236}">
                <a16:creationId xmlns:a16="http://schemas.microsoft.com/office/drawing/2014/main" xmlns="" id="{5B371DC6-07E8-47BA-8C0A-82273FCE4284}"/>
              </a:ext>
            </a:extLst>
          </p:cNvPr>
          <p:cNvCxnSpPr>
            <a:cxnSpLocks noChangeShapeType="1"/>
            <a:stCxn id="1043460" idx="7"/>
            <a:endCxn id="1043459" idx="3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3468" name="AutoShape 12">
            <a:extLst>
              <a:ext uri="{FF2B5EF4-FFF2-40B4-BE49-F238E27FC236}">
                <a16:creationId xmlns:a16="http://schemas.microsoft.com/office/drawing/2014/main" xmlns="" id="{DEFAB05D-F40E-4AC4-928D-C1BBA03CD0B1}"/>
              </a:ext>
            </a:extLst>
          </p:cNvPr>
          <p:cNvCxnSpPr>
            <a:cxnSpLocks noChangeShapeType="1"/>
            <a:stCxn id="1043460" idx="4"/>
            <a:endCxn id="1043462" idx="0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3469" name="AutoShape 13">
            <a:extLst>
              <a:ext uri="{FF2B5EF4-FFF2-40B4-BE49-F238E27FC236}">
                <a16:creationId xmlns:a16="http://schemas.microsoft.com/office/drawing/2014/main" xmlns="" id="{03D65399-DB56-454F-9EEF-4894785C2495}"/>
              </a:ext>
            </a:extLst>
          </p:cNvPr>
          <p:cNvCxnSpPr>
            <a:cxnSpLocks noChangeShapeType="1"/>
            <a:stCxn id="1043464" idx="1"/>
            <a:endCxn id="1043462" idx="5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3470" name="AutoShape 14">
            <a:extLst>
              <a:ext uri="{FF2B5EF4-FFF2-40B4-BE49-F238E27FC236}">
                <a16:creationId xmlns:a16="http://schemas.microsoft.com/office/drawing/2014/main" xmlns="" id="{63657C16-5465-4C8A-A898-65B907979C48}"/>
              </a:ext>
            </a:extLst>
          </p:cNvPr>
          <p:cNvCxnSpPr>
            <a:cxnSpLocks noChangeShapeType="1"/>
            <a:stCxn id="1043463" idx="3"/>
            <a:endCxn id="1043464" idx="7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3471" name="AutoShape 15">
            <a:extLst>
              <a:ext uri="{FF2B5EF4-FFF2-40B4-BE49-F238E27FC236}">
                <a16:creationId xmlns:a16="http://schemas.microsoft.com/office/drawing/2014/main" xmlns="" id="{B8FF49A2-40D7-4D78-8EE1-E2732492DD72}"/>
              </a:ext>
            </a:extLst>
          </p:cNvPr>
          <p:cNvCxnSpPr>
            <a:cxnSpLocks noChangeShapeType="1"/>
            <a:stCxn id="1043463" idx="0"/>
            <a:endCxn id="1043461" idx="4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3472" name="AutoShape 16">
            <a:extLst>
              <a:ext uri="{FF2B5EF4-FFF2-40B4-BE49-F238E27FC236}">
                <a16:creationId xmlns:a16="http://schemas.microsoft.com/office/drawing/2014/main" xmlns="" id="{429B9D29-24D7-42B6-B7CA-9CA9DDA3913A}"/>
              </a:ext>
            </a:extLst>
          </p:cNvPr>
          <p:cNvCxnSpPr>
            <a:cxnSpLocks noChangeShapeType="1"/>
            <a:stCxn id="1043461" idx="1"/>
            <a:endCxn id="1043459" idx="5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3473" name="AutoShape 17">
            <a:extLst>
              <a:ext uri="{FF2B5EF4-FFF2-40B4-BE49-F238E27FC236}">
                <a16:creationId xmlns:a16="http://schemas.microsoft.com/office/drawing/2014/main" xmlns="" id="{D7876023-7F2E-486E-BF67-E3B42DE5B794}"/>
              </a:ext>
            </a:extLst>
          </p:cNvPr>
          <p:cNvCxnSpPr>
            <a:cxnSpLocks noChangeShapeType="1"/>
            <a:stCxn id="1043460" idx="6"/>
            <a:endCxn id="1043461" idx="2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3474" name="AutoShape 18">
            <a:extLst>
              <a:ext uri="{FF2B5EF4-FFF2-40B4-BE49-F238E27FC236}">
                <a16:creationId xmlns:a16="http://schemas.microsoft.com/office/drawing/2014/main" xmlns="" id="{B938A957-E1D7-4BD0-83FD-34CA14575BFF}"/>
              </a:ext>
            </a:extLst>
          </p:cNvPr>
          <p:cNvCxnSpPr>
            <a:cxnSpLocks noChangeShapeType="1"/>
            <a:stCxn id="1043460" idx="5"/>
            <a:endCxn id="1043464" idx="0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3475" name="AutoShape 19">
            <a:extLst>
              <a:ext uri="{FF2B5EF4-FFF2-40B4-BE49-F238E27FC236}">
                <a16:creationId xmlns:a16="http://schemas.microsoft.com/office/drawing/2014/main" xmlns="" id="{90B17454-D913-4398-AF66-9B22F695E1DD}"/>
              </a:ext>
            </a:extLst>
          </p:cNvPr>
          <p:cNvCxnSpPr>
            <a:cxnSpLocks noChangeShapeType="1"/>
            <a:stCxn id="1043461" idx="6"/>
            <a:endCxn id="1043465" idx="2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3476" name="AutoShape 20">
            <a:extLst>
              <a:ext uri="{FF2B5EF4-FFF2-40B4-BE49-F238E27FC236}">
                <a16:creationId xmlns:a16="http://schemas.microsoft.com/office/drawing/2014/main" xmlns="" id="{90136AFA-288D-4A60-9ED2-DD2477164F75}"/>
              </a:ext>
            </a:extLst>
          </p:cNvPr>
          <p:cNvCxnSpPr>
            <a:cxnSpLocks noChangeShapeType="1"/>
            <a:stCxn id="1043463" idx="6"/>
            <a:endCxn id="1043466" idx="2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43477" name="Text Box 21">
            <a:extLst>
              <a:ext uri="{FF2B5EF4-FFF2-40B4-BE49-F238E27FC236}">
                <a16:creationId xmlns:a16="http://schemas.microsoft.com/office/drawing/2014/main" xmlns="" id="{25FE972B-11CF-4847-AF88-E13C4B57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893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1043478" name="Text Box 22">
            <a:extLst>
              <a:ext uri="{FF2B5EF4-FFF2-40B4-BE49-F238E27FC236}">
                <a16:creationId xmlns:a16="http://schemas.microsoft.com/office/drawing/2014/main" xmlns="" id="{0813CDEE-1BAE-4EBE-AE75-49609E4A2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8938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1043479" name="Text Box 23">
            <a:extLst>
              <a:ext uri="{FF2B5EF4-FFF2-40B4-BE49-F238E27FC236}">
                <a16:creationId xmlns:a16="http://schemas.microsoft.com/office/drawing/2014/main" xmlns="" id="{56BF29E1-2004-4C19-A572-4394036A4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4399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1043480" name="Text Box 24">
            <a:extLst>
              <a:ext uri="{FF2B5EF4-FFF2-40B4-BE49-F238E27FC236}">
                <a16:creationId xmlns:a16="http://schemas.microsoft.com/office/drawing/2014/main" xmlns="" id="{E76C5310-BB98-48E2-814E-C9B77DEA4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43264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  <p:sp>
        <p:nvSpPr>
          <p:cNvPr id="1043481" name="Text Box 25">
            <a:extLst>
              <a:ext uri="{FF2B5EF4-FFF2-40B4-BE49-F238E27FC236}">
                <a16:creationId xmlns:a16="http://schemas.microsoft.com/office/drawing/2014/main" xmlns="" id="{E30090BE-ECED-4DCD-A0B8-2F8F32662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44973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1043482" name="Text Box 26">
            <a:extLst>
              <a:ext uri="{FF2B5EF4-FFF2-40B4-BE49-F238E27FC236}">
                <a16:creationId xmlns:a16="http://schemas.microsoft.com/office/drawing/2014/main" xmlns="" id="{EDF135EC-3E27-4C38-8D07-669213175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5321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1043483" name="Text Box 27">
            <a:extLst>
              <a:ext uri="{FF2B5EF4-FFF2-40B4-BE49-F238E27FC236}">
                <a16:creationId xmlns:a16="http://schemas.microsoft.com/office/drawing/2014/main" xmlns="" id="{20C45087-54CE-4795-8CC2-9ABC8EEC6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44767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1043484" name="Text Box 28">
            <a:extLst>
              <a:ext uri="{FF2B5EF4-FFF2-40B4-BE49-F238E27FC236}">
                <a16:creationId xmlns:a16="http://schemas.microsoft.com/office/drawing/2014/main" xmlns="" id="{C76F8707-549A-4A34-B452-CB40420DF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4686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1043485" name="Text Box 29">
            <a:extLst>
              <a:ext uri="{FF2B5EF4-FFF2-40B4-BE49-F238E27FC236}">
                <a16:creationId xmlns:a16="http://schemas.microsoft.com/office/drawing/2014/main" xmlns="" id="{017ACA8B-41B8-46B7-9FEB-75FE7DE57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401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1043486" name="Text Box 30">
            <a:extLst>
              <a:ext uri="{FF2B5EF4-FFF2-40B4-BE49-F238E27FC236}">
                <a16:creationId xmlns:a16="http://schemas.microsoft.com/office/drawing/2014/main" xmlns="" id="{E4D081F7-C6B2-4FEC-ABB6-59292109B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22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1043487" name="Text Box 31">
            <a:extLst>
              <a:ext uri="{FF2B5EF4-FFF2-40B4-BE49-F238E27FC236}">
                <a16:creationId xmlns:a16="http://schemas.microsoft.com/office/drawing/2014/main" xmlns="" id="{95CD9CC1-D45E-410F-8498-3DA5AA4B8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1"/>
            <a:ext cx="16002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c-d: 	3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b-f: 	5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b-a: 	6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f-e: 	7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b-d: 	8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f-g: 	9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FF"/>
                </a:solidFill>
              </a:rPr>
              <a:t>d-e: 	10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a-f: 	12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b-c: 	14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e-h: 	15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6B4C44EE-40D3-411E-BAAE-7580495A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>
            <a:extLst>
              <a:ext uri="{FF2B5EF4-FFF2-40B4-BE49-F238E27FC236}">
                <a16:creationId xmlns:a16="http://schemas.microsoft.com/office/drawing/2014/main" xmlns="" id="{976842AC-5229-42E1-8372-94234EE8C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Solution</a:t>
            </a:r>
            <a:endParaRPr lang="en-US" altLang="en-US" dirty="0"/>
          </a:p>
        </p:txBody>
      </p:sp>
      <p:sp>
        <p:nvSpPr>
          <p:cNvPr id="1045507" name="Oval 3">
            <a:extLst>
              <a:ext uri="{FF2B5EF4-FFF2-40B4-BE49-F238E27FC236}">
                <a16:creationId xmlns:a16="http://schemas.microsoft.com/office/drawing/2014/main" xmlns="" id="{910C71F7-0BB6-48C1-BA16-463A7CA83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15525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1045508" name="Oval 4">
            <a:extLst>
              <a:ext uri="{FF2B5EF4-FFF2-40B4-BE49-F238E27FC236}">
                <a16:creationId xmlns:a16="http://schemas.microsoft.com/office/drawing/2014/main" xmlns="" id="{9933EED5-B7EE-4F79-9317-9252B202C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1045509" name="Oval 5">
            <a:extLst>
              <a:ext uri="{FF2B5EF4-FFF2-40B4-BE49-F238E27FC236}">
                <a16:creationId xmlns:a16="http://schemas.microsoft.com/office/drawing/2014/main" xmlns="" id="{50D897BF-767C-482F-B216-80FC23BC8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1045510" name="Oval 6">
            <a:extLst>
              <a:ext uri="{FF2B5EF4-FFF2-40B4-BE49-F238E27FC236}">
                <a16:creationId xmlns:a16="http://schemas.microsoft.com/office/drawing/2014/main" xmlns="" id="{BD586BDC-D3C3-42BE-BEEC-8F77DFAF2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1045511" name="Oval 7">
            <a:extLst>
              <a:ext uri="{FF2B5EF4-FFF2-40B4-BE49-F238E27FC236}">
                <a16:creationId xmlns:a16="http://schemas.microsoft.com/office/drawing/2014/main" xmlns="" id="{35E488E2-2B75-4E7A-98D0-1E99877AD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1045512" name="Oval 8">
            <a:extLst>
              <a:ext uri="{FF2B5EF4-FFF2-40B4-BE49-F238E27FC236}">
                <a16:creationId xmlns:a16="http://schemas.microsoft.com/office/drawing/2014/main" xmlns="" id="{B61744BE-7FAA-466B-9022-E5F29DCB1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4754563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1045513" name="Oval 9">
            <a:extLst>
              <a:ext uri="{FF2B5EF4-FFF2-40B4-BE49-F238E27FC236}">
                <a16:creationId xmlns:a16="http://schemas.microsoft.com/office/drawing/2014/main" xmlns="" id="{A8DA2708-DC70-42F8-AD7C-5CBC96E51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045514" name="Oval 10">
            <a:extLst>
              <a:ext uri="{FF2B5EF4-FFF2-40B4-BE49-F238E27FC236}">
                <a16:creationId xmlns:a16="http://schemas.microsoft.com/office/drawing/2014/main" xmlns="" id="{1C43E2FE-2894-49C9-B345-7B9365AC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3686175"/>
            <a:ext cx="679450" cy="67945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1045515" name="AutoShape 11">
            <a:extLst>
              <a:ext uri="{FF2B5EF4-FFF2-40B4-BE49-F238E27FC236}">
                <a16:creationId xmlns:a16="http://schemas.microsoft.com/office/drawing/2014/main" xmlns="" id="{B00A7F8B-5FDB-4C9C-BB17-8B2276DCAE40}"/>
              </a:ext>
            </a:extLst>
          </p:cNvPr>
          <p:cNvCxnSpPr>
            <a:cxnSpLocks noChangeShapeType="1"/>
            <a:stCxn id="1045508" idx="7"/>
            <a:endCxn id="1045507" idx="3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5516" name="AutoShape 12">
            <a:extLst>
              <a:ext uri="{FF2B5EF4-FFF2-40B4-BE49-F238E27FC236}">
                <a16:creationId xmlns:a16="http://schemas.microsoft.com/office/drawing/2014/main" xmlns="" id="{0E0A722F-12F0-45C5-AB21-0D14CD25CD46}"/>
              </a:ext>
            </a:extLst>
          </p:cNvPr>
          <p:cNvCxnSpPr>
            <a:cxnSpLocks noChangeShapeType="1"/>
            <a:stCxn id="1045508" idx="4"/>
            <a:endCxn id="1045510" idx="0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5517" name="AutoShape 13">
            <a:extLst>
              <a:ext uri="{FF2B5EF4-FFF2-40B4-BE49-F238E27FC236}">
                <a16:creationId xmlns:a16="http://schemas.microsoft.com/office/drawing/2014/main" xmlns="" id="{7154D30D-6ADB-462A-A294-5043F753AB3F}"/>
              </a:ext>
            </a:extLst>
          </p:cNvPr>
          <p:cNvCxnSpPr>
            <a:cxnSpLocks noChangeShapeType="1"/>
            <a:stCxn id="1045512" idx="1"/>
            <a:endCxn id="1045510" idx="5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5518" name="AutoShape 14">
            <a:extLst>
              <a:ext uri="{FF2B5EF4-FFF2-40B4-BE49-F238E27FC236}">
                <a16:creationId xmlns:a16="http://schemas.microsoft.com/office/drawing/2014/main" xmlns="" id="{248E2ADA-C15D-4E15-83A3-3BADC54675C5}"/>
              </a:ext>
            </a:extLst>
          </p:cNvPr>
          <p:cNvCxnSpPr>
            <a:cxnSpLocks noChangeShapeType="1"/>
            <a:stCxn id="1045511" idx="3"/>
            <a:endCxn id="1045512" idx="7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5519" name="AutoShape 15">
            <a:extLst>
              <a:ext uri="{FF2B5EF4-FFF2-40B4-BE49-F238E27FC236}">
                <a16:creationId xmlns:a16="http://schemas.microsoft.com/office/drawing/2014/main" xmlns="" id="{DC181EE0-B30A-4FE2-B051-907621D32AC5}"/>
              </a:ext>
            </a:extLst>
          </p:cNvPr>
          <p:cNvCxnSpPr>
            <a:cxnSpLocks noChangeShapeType="1"/>
            <a:stCxn id="1045511" idx="0"/>
            <a:endCxn id="1045509" idx="4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5520" name="AutoShape 16">
            <a:extLst>
              <a:ext uri="{FF2B5EF4-FFF2-40B4-BE49-F238E27FC236}">
                <a16:creationId xmlns:a16="http://schemas.microsoft.com/office/drawing/2014/main" xmlns="" id="{BF296465-A352-4CB8-94B0-FC5FF4C157AA}"/>
              </a:ext>
            </a:extLst>
          </p:cNvPr>
          <p:cNvCxnSpPr>
            <a:cxnSpLocks noChangeShapeType="1"/>
            <a:stCxn id="1045509" idx="1"/>
            <a:endCxn id="1045507" idx="5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5521" name="AutoShape 17">
            <a:extLst>
              <a:ext uri="{FF2B5EF4-FFF2-40B4-BE49-F238E27FC236}">
                <a16:creationId xmlns:a16="http://schemas.microsoft.com/office/drawing/2014/main" xmlns="" id="{D68B08B4-897E-49C1-AEA7-13CC0D4EE0F1}"/>
              </a:ext>
            </a:extLst>
          </p:cNvPr>
          <p:cNvCxnSpPr>
            <a:cxnSpLocks noChangeShapeType="1"/>
            <a:stCxn id="1045508" idx="6"/>
            <a:endCxn id="1045509" idx="2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5522" name="AutoShape 18">
            <a:extLst>
              <a:ext uri="{FF2B5EF4-FFF2-40B4-BE49-F238E27FC236}">
                <a16:creationId xmlns:a16="http://schemas.microsoft.com/office/drawing/2014/main" xmlns="" id="{C882DF6B-B6AF-4429-B9B6-B459A358549A}"/>
              </a:ext>
            </a:extLst>
          </p:cNvPr>
          <p:cNvCxnSpPr>
            <a:cxnSpLocks noChangeShapeType="1"/>
            <a:stCxn id="1045508" idx="5"/>
            <a:endCxn id="1045512" idx="0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5523" name="AutoShape 19">
            <a:extLst>
              <a:ext uri="{FF2B5EF4-FFF2-40B4-BE49-F238E27FC236}">
                <a16:creationId xmlns:a16="http://schemas.microsoft.com/office/drawing/2014/main" xmlns="" id="{1ABB5756-0430-412E-9B1A-F51950267EF6}"/>
              </a:ext>
            </a:extLst>
          </p:cNvPr>
          <p:cNvCxnSpPr>
            <a:cxnSpLocks noChangeShapeType="1"/>
            <a:stCxn id="1045509" idx="6"/>
            <a:endCxn id="1045513" idx="2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5524" name="AutoShape 20">
            <a:extLst>
              <a:ext uri="{FF2B5EF4-FFF2-40B4-BE49-F238E27FC236}">
                <a16:creationId xmlns:a16="http://schemas.microsoft.com/office/drawing/2014/main" xmlns="" id="{B22AC3D8-B30D-4E10-9862-04AEAF3C06C2}"/>
              </a:ext>
            </a:extLst>
          </p:cNvPr>
          <p:cNvCxnSpPr>
            <a:cxnSpLocks noChangeShapeType="1"/>
            <a:stCxn id="1045511" idx="6"/>
            <a:endCxn id="1045514" idx="2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45525" name="Text Box 21">
            <a:extLst>
              <a:ext uri="{FF2B5EF4-FFF2-40B4-BE49-F238E27FC236}">
                <a16:creationId xmlns:a16="http://schemas.microsoft.com/office/drawing/2014/main" xmlns="" id="{74885986-069E-4A3E-8EA7-D01E50696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893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1045526" name="Text Box 22">
            <a:extLst>
              <a:ext uri="{FF2B5EF4-FFF2-40B4-BE49-F238E27FC236}">
                <a16:creationId xmlns:a16="http://schemas.microsoft.com/office/drawing/2014/main" xmlns="" id="{B97B6CF1-143E-4E08-B01D-F2132F8B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8938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1045527" name="Text Box 23">
            <a:extLst>
              <a:ext uri="{FF2B5EF4-FFF2-40B4-BE49-F238E27FC236}">
                <a16:creationId xmlns:a16="http://schemas.microsoft.com/office/drawing/2014/main" xmlns="" id="{E01E9D31-148D-4AC0-8E1C-AE8035D1E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4399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1045528" name="Text Box 24">
            <a:extLst>
              <a:ext uri="{FF2B5EF4-FFF2-40B4-BE49-F238E27FC236}">
                <a16:creationId xmlns:a16="http://schemas.microsoft.com/office/drawing/2014/main" xmlns="" id="{4BBCD29F-DB2D-49B1-87B2-96C270A8F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43264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  <p:sp>
        <p:nvSpPr>
          <p:cNvPr id="1045529" name="Text Box 25">
            <a:extLst>
              <a:ext uri="{FF2B5EF4-FFF2-40B4-BE49-F238E27FC236}">
                <a16:creationId xmlns:a16="http://schemas.microsoft.com/office/drawing/2014/main" xmlns="" id="{76F53638-3D2E-418F-BF9C-51D5BD71E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44973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1045530" name="Text Box 26">
            <a:extLst>
              <a:ext uri="{FF2B5EF4-FFF2-40B4-BE49-F238E27FC236}">
                <a16:creationId xmlns:a16="http://schemas.microsoft.com/office/drawing/2014/main" xmlns="" id="{5F0A4CCD-3934-4F6A-BA84-29BCEE0E8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5321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1045531" name="Text Box 27">
            <a:extLst>
              <a:ext uri="{FF2B5EF4-FFF2-40B4-BE49-F238E27FC236}">
                <a16:creationId xmlns:a16="http://schemas.microsoft.com/office/drawing/2014/main" xmlns="" id="{F3BB1B77-5AB8-487B-91DA-66A6FB6F6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44767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1045532" name="Text Box 28">
            <a:extLst>
              <a:ext uri="{FF2B5EF4-FFF2-40B4-BE49-F238E27FC236}">
                <a16:creationId xmlns:a16="http://schemas.microsoft.com/office/drawing/2014/main" xmlns="" id="{52C31042-F4CE-4F91-ACC3-6FB918707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4686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1045533" name="Text Box 29">
            <a:extLst>
              <a:ext uri="{FF2B5EF4-FFF2-40B4-BE49-F238E27FC236}">
                <a16:creationId xmlns:a16="http://schemas.microsoft.com/office/drawing/2014/main" xmlns="" id="{5A81E454-E52E-4B4C-97BB-15D2F7F03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401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1045534" name="Text Box 30">
            <a:extLst>
              <a:ext uri="{FF2B5EF4-FFF2-40B4-BE49-F238E27FC236}">
                <a16:creationId xmlns:a16="http://schemas.microsoft.com/office/drawing/2014/main" xmlns="" id="{7D246074-5F87-4FC4-AA55-84D64A3CC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22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1045535" name="Text Box 31">
            <a:extLst>
              <a:ext uri="{FF2B5EF4-FFF2-40B4-BE49-F238E27FC236}">
                <a16:creationId xmlns:a16="http://schemas.microsoft.com/office/drawing/2014/main" xmlns="" id="{59520FF7-CA21-4D65-9443-D37884829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1"/>
            <a:ext cx="16002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c-d: 	3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b-f: 	5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b-a: 	6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f-e: 	7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b-d: 	8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f-g: 	9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d-e: 	10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FF"/>
                </a:solidFill>
              </a:rPr>
              <a:t>a-f: 	12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b-c: 	14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e-h: 	15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31B43041-B87B-48AA-9AF0-7C2F2B1F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>
            <a:extLst>
              <a:ext uri="{FF2B5EF4-FFF2-40B4-BE49-F238E27FC236}">
                <a16:creationId xmlns:a16="http://schemas.microsoft.com/office/drawing/2014/main" xmlns="" id="{201013DF-7A61-4B89-A28A-B7A11B481C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Solution</a:t>
            </a:r>
            <a:endParaRPr lang="en-US" altLang="en-US" dirty="0"/>
          </a:p>
        </p:txBody>
      </p:sp>
      <p:sp>
        <p:nvSpPr>
          <p:cNvPr id="1047555" name="Oval 3">
            <a:extLst>
              <a:ext uri="{FF2B5EF4-FFF2-40B4-BE49-F238E27FC236}">
                <a16:creationId xmlns:a16="http://schemas.microsoft.com/office/drawing/2014/main" xmlns="" id="{FA73E2CC-5E58-43DD-B8C0-CC92C6646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15525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1047556" name="Oval 4">
            <a:extLst>
              <a:ext uri="{FF2B5EF4-FFF2-40B4-BE49-F238E27FC236}">
                <a16:creationId xmlns:a16="http://schemas.microsoft.com/office/drawing/2014/main" xmlns="" id="{16C47A8B-3606-49D4-A3C6-18CCC1127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1047557" name="Oval 5">
            <a:extLst>
              <a:ext uri="{FF2B5EF4-FFF2-40B4-BE49-F238E27FC236}">
                <a16:creationId xmlns:a16="http://schemas.microsoft.com/office/drawing/2014/main" xmlns="" id="{0AAD478A-9737-48CE-A38A-D19751AE8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1047558" name="Oval 6">
            <a:extLst>
              <a:ext uri="{FF2B5EF4-FFF2-40B4-BE49-F238E27FC236}">
                <a16:creationId xmlns:a16="http://schemas.microsoft.com/office/drawing/2014/main" xmlns="" id="{CB7788B5-498E-4AA7-8F94-D43DF2873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1047559" name="Oval 7">
            <a:extLst>
              <a:ext uri="{FF2B5EF4-FFF2-40B4-BE49-F238E27FC236}">
                <a16:creationId xmlns:a16="http://schemas.microsoft.com/office/drawing/2014/main" xmlns="" id="{4D2F5C70-8F89-4843-9FB7-2F9A1E1A9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1047560" name="Oval 8">
            <a:extLst>
              <a:ext uri="{FF2B5EF4-FFF2-40B4-BE49-F238E27FC236}">
                <a16:creationId xmlns:a16="http://schemas.microsoft.com/office/drawing/2014/main" xmlns="" id="{A2F4DCA0-E00A-4D1A-BB2F-CAD7218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4754563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1047561" name="Oval 9">
            <a:extLst>
              <a:ext uri="{FF2B5EF4-FFF2-40B4-BE49-F238E27FC236}">
                <a16:creationId xmlns:a16="http://schemas.microsoft.com/office/drawing/2014/main" xmlns="" id="{B24ED522-EBB0-4B1D-84D1-8BA66E617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047562" name="Oval 10">
            <a:extLst>
              <a:ext uri="{FF2B5EF4-FFF2-40B4-BE49-F238E27FC236}">
                <a16:creationId xmlns:a16="http://schemas.microsoft.com/office/drawing/2014/main" xmlns="" id="{3466CEB5-E511-441A-9CA7-F647F9C81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3686175"/>
            <a:ext cx="679450" cy="67945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1047563" name="AutoShape 11">
            <a:extLst>
              <a:ext uri="{FF2B5EF4-FFF2-40B4-BE49-F238E27FC236}">
                <a16:creationId xmlns:a16="http://schemas.microsoft.com/office/drawing/2014/main" xmlns="" id="{CA158936-D03E-4850-82C9-66B50D2CCDD8}"/>
              </a:ext>
            </a:extLst>
          </p:cNvPr>
          <p:cNvCxnSpPr>
            <a:cxnSpLocks noChangeShapeType="1"/>
            <a:stCxn id="1047556" idx="7"/>
            <a:endCxn id="1047555" idx="3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7564" name="AutoShape 12">
            <a:extLst>
              <a:ext uri="{FF2B5EF4-FFF2-40B4-BE49-F238E27FC236}">
                <a16:creationId xmlns:a16="http://schemas.microsoft.com/office/drawing/2014/main" xmlns="" id="{75E3941B-C70C-48B7-8B20-7146DE33D7A8}"/>
              </a:ext>
            </a:extLst>
          </p:cNvPr>
          <p:cNvCxnSpPr>
            <a:cxnSpLocks noChangeShapeType="1"/>
            <a:stCxn id="1047556" idx="4"/>
            <a:endCxn id="1047558" idx="0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7565" name="AutoShape 13">
            <a:extLst>
              <a:ext uri="{FF2B5EF4-FFF2-40B4-BE49-F238E27FC236}">
                <a16:creationId xmlns:a16="http://schemas.microsoft.com/office/drawing/2014/main" xmlns="" id="{E8C6A453-E692-4AD9-8C70-BA5A88BE7BA2}"/>
              </a:ext>
            </a:extLst>
          </p:cNvPr>
          <p:cNvCxnSpPr>
            <a:cxnSpLocks noChangeShapeType="1"/>
            <a:stCxn id="1047560" idx="1"/>
            <a:endCxn id="1047558" idx="5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7566" name="AutoShape 14">
            <a:extLst>
              <a:ext uri="{FF2B5EF4-FFF2-40B4-BE49-F238E27FC236}">
                <a16:creationId xmlns:a16="http://schemas.microsoft.com/office/drawing/2014/main" xmlns="" id="{4B8FA843-3256-49FC-84A0-D7F88D07A2B5}"/>
              </a:ext>
            </a:extLst>
          </p:cNvPr>
          <p:cNvCxnSpPr>
            <a:cxnSpLocks noChangeShapeType="1"/>
            <a:stCxn id="1047559" idx="3"/>
            <a:endCxn id="1047560" idx="7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7567" name="AutoShape 15">
            <a:extLst>
              <a:ext uri="{FF2B5EF4-FFF2-40B4-BE49-F238E27FC236}">
                <a16:creationId xmlns:a16="http://schemas.microsoft.com/office/drawing/2014/main" xmlns="" id="{04A1DC3C-2C3E-4676-907C-C9FE81E52BB1}"/>
              </a:ext>
            </a:extLst>
          </p:cNvPr>
          <p:cNvCxnSpPr>
            <a:cxnSpLocks noChangeShapeType="1"/>
            <a:stCxn id="1047559" idx="0"/>
            <a:endCxn id="1047557" idx="4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7568" name="AutoShape 16">
            <a:extLst>
              <a:ext uri="{FF2B5EF4-FFF2-40B4-BE49-F238E27FC236}">
                <a16:creationId xmlns:a16="http://schemas.microsoft.com/office/drawing/2014/main" xmlns="" id="{264A3B4D-3BF1-411A-B426-778DE75FEB01}"/>
              </a:ext>
            </a:extLst>
          </p:cNvPr>
          <p:cNvCxnSpPr>
            <a:cxnSpLocks noChangeShapeType="1"/>
            <a:stCxn id="1047557" idx="1"/>
            <a:endCxn id="1047555" idx="5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7569" name="AutoShape 17">
            <a:extLst>
              <a:ext uri="{FF2B5EF4-FFF2-40B4-BE49-F238E27FC236}">
                <a16:creationId xmlns:a16="http://schemas.microsoft.com/office/drawing/2014/main" xmlns="" id="{770832F3-0577-441C-B6F9-377473F9926C}"/>
              </a:ext>
            </a:extLst>
          </p:cNvPr>
          <p:cNvCxnSpPr>
            <a:cxnSpLocks noChangeShapeType="1"/>
            <a:stCxn id="1047556" idx="6"/>
            <a:endCxn id="1047557" idx="2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7570" name="AutoShape 18">
            <a:extLst>
              <a:ext uri="{FF2B5EF4-FFF2-40B4-BE49-F238E27FC236}">
                <a16:creationId xmlns:a16="http://schemas.microsoft.com/office/drawing/2014/main" xmlns="" id="{5348299B-8A07-4E3D-91AA-40D803354517}"/>
              </a:ext>
            </a:extLst>
          </p:cNvPr>
          <p:cNvCxnSpPr>
            <a:cxnSpLocks noChangeShapeType="1"/>
            <a:stCxn id="1047556" idx="5"/>
            <a:endCxn id="1047560" idx="0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7571" name="AutoShape 19">
            <a:extLst>
              <a:ext uri="{FF2B5EF4-FFF2-40B4-BE49-F238E27FC236}">
                <a16:creationId xmlns:a16="http://schemas.microsoft.com/office/drawing/2014/main" xmlns="" id="{8875F460-4AD1-4A88-87D4-A9A8E6883E85}"/>
              </a:ext>
            </a:extLst>
          </p:cNvPr>
          <p:cNvCxnSpPr>
            <a:cxnSpLocks noChangeShapeType="1"/>
            <a:stCxn id="1047557" idx="6"/>
            <a:endCxn id="1047561" idx="2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7572" name="AutoShape 20">
            <a:extLst>
              <a:ext uri="{FF2B5EF4-FFF2-40B4-BE49-F238E27FC236}">
                <a16:creationId xmlns:a16="http://schemas.microsoft.com/office/drawing/2014/main" xmlns="" id="{FAE2EB83-D725-4C23-B408-2553DB36C5B1}"/>
              </a:ext>
            </a:extLst>
          </p:cNvPr>
          <p:cNvCxnSpPr>
            <a:cxnSpLocks noChangeShapeType="1"/>
            <a:stCxn id="1047559" idx="6"/>
            <a:endCxn id="1047562" idx="2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47573" name="Text Box 21">
            <a:extLst>
              <a:ext uri="{FF2B5EF4-FFF2-40B4-BE49-F238E27FC236}">
                <a16:creationId xmlns:a16="http://schemas.microsoft.com/office/drawing/2014/main" xmlns="" id="{82172FB4-B2F9-4430-B217-7EA149862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893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1047574" name="Text Box 22">
            <a:extLst>
              <a:ext uri="{FF2B5EF4-FFF2-40B4-BE49-F238E27FC236}">
                <a16:creationId xmlns:a16="http://schemas.microsoft.com/office/drawing/2014/main" xmlns="" id="{00E1D113-541F-4E27-8A44-1AED426CA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8938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1047575" name="Text Box 23">
            <a:extLst>
              <a:ext uri="{FF2B5EF4-FFF2-40B4-BE49-F238E27FC236}">
                <a16:creationId xmlns:a16="http://schemas.microsoft.com/office/drawing/2014/main" xmlns="" id="{11974D55-2747-4FA9-988B-23D1EC50A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4399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1047576" name="Text Box 24">
            <a:extLst>
              <a:ext uri="{FF2B5EF4-FFF2-40B4-BE49-F238E27FC236}">
                <a16:creationId xmlns:a16="http://schemas.microsoft.com/office/drawing/2014/main" xmlns="" id="{4796C908-15DB-4416-B6EE-AFC0432E3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43264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  <p:sp>
        <p:nvSpPr>
          <p:cNvPr id="1047577" name="Text Box 25">
            <a:extLst>
              <a:ext uri="{FF2B5EF4-FFF2-40B4-BE49-F238E27FC236}">
                <a16:creationId xmlns:a16="http://schemas.microsoft.com/office/drawing/2014/main" xmlns="" id="{EDA7927D-DA1E-4BA9-BF30-B24EDF112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44973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1047578" name="Text Box 26">
            <a:extLst>
              <a:ext uri="{FF2B5EF4-FFF2-40B4-BE49-F238E27FC236}">
                <a16:creationId xmlns:a16="http://schemas.microsoft.com/office/drawing/2014/main" xmlns="" id="{7333B2FC-1BF8-44B5-9476-84E3F5AE0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5321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1047579" name="Text Box 27">
            <a:extLst>
              <a:ext uri="{FF2B5EF4-FFF2-40B4-BE49-F238E27FC236}">
                <a16:creationId xmlns:a16="http://schemas.microsoft.com/office/drawing/2014/main" xmlns="" id="{379E8F44-B633-4062-8A3E-889598C29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44767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1047580" name="Text Box 28">
            <a:extLst>
              <a:ext uri="{FF2B5EF4-FFF2-40B4-BE49-F238E27FC236}">
                <a16:creationId xmlns:a16="http://schemas.microsoft.com/office/drawing/2014/main" xmlns="" id="{8B2AEF8B-FC1F-493E-B3DF-5695FB51F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4686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1047581" name="Text Box 29">
            <a:extLst>
              <a:ext uri="{FF2B5EF4-FFF2-40B4-BE49-F238E27FC236}">
                <a16:creationId xmlns:a16="http://schemas.microsoft.com/office/drawing/2014/main" xmlns="" id="{E46EFDE0-121E-44DD-B2E9-BE80BA442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401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1047582" name="Text Box 30">
            <a:extLst>
              <a:ext uri="{FF2B5EF4-FFF2-40B4-BE49-F238E27FC236}">
                <a16:creationId xmlns:a16="http://schemas.microsoft.com/office/drawing/2014/main" xmlns="" id="{97C214F6-4105-453B-9308-426DFADF2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22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1047583" name="Text Box 31">
            <a:extLst>
              <a:ext uri="{FF2B5EF4-FFF2-40B4-BE49-F238E27FC236}">
                <a16:creationId xmlns:a16="http://schemas.microsoft.com/office/drawing/2014/main" xmlns="" id="{E2B15523-D29C-4309-8B73-3444D6CB1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1"/>
            <a:ext cx="16002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c-d: 	3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b-f: 	5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b-a: 	6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f-e: 	7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b-d: 	8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f-g: 	9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d-e: 	10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a-f: 	12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FF"/>
                </a:solidFill>
              </a:rPr>
              <a:t>b-c: 	14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e-h: 	15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60B5AF63-EE2D-4A38-A576-7FDDE308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856B5F-7DA3-45CD-90FF-D2794D49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32256-A8C9-47CB-A27B-3C27FD26B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3379" y="1016558"/>
                <a:ext cx="10612256" cy="52405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800" dirty="0"/>
                  <a:t>Knapsack problem</a:t>
                </a:r>
              </a:p>
              <a:p>
                <a:r>
                  <a:rPr lang="en-IN" dirty="0">
                    <a:solidFill>
                      <a:srgbClr val="FF0000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objects, with each object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IN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having a positive weight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2800" b="1" i="1" baseline="-25000" dirty="0" err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and the profit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IN" sz="2800" b="1" i="1" baseline="-25000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IN" baseline="-25000" dirty="0"/>
              </a:p>
              <a:p>
                <a:r>
                  <a:rPr lang="en-IN" dirty="0"/>
                  <a:t>A knapsack / bag with a capacity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If a fraction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baseline="-25000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𝒙𝒊</m:t>
                    </m:r>
                    <m:r>
                      <a:rPr lang="en-US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of object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placed into the knapsack, then a profit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800" b="1" i="1" baseline="-25000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800" b="1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aseline="-25000" dirty="0" err="1">
                    <a:solidFill>
                      <a:srgbClr val="002060"/>
                    </a:solidFill>
                  </a:rPr>
                  <a:t>i</a:t>
                </a: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earned</a:t>
                </a:r>
              </a:p>
              <a:p>
                <a:r>
                  <a:rPr lang="en-US" dirty="0"/>
                  <a:t>The objective is to find the set of objects which fills the knapsack and maximizes the total profit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The total weight of the selected objects can be at most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A32256-A8C9-47CB-A27B-3C27FD26B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3379" y="1016558"/>
                <a:ext cx="10612256" cy="5240551"/>
              </a:xfrm>
              <a:blipFill>
                <a:blip r:embed="rId2"/>
                <a:stretch>
                  <a:fillRect l="-1149" t="-17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5B8F03-BEE2-46DE-8C53-96B138C1C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  <p:extLst>
      <p:ext uri="{BB962C8B-B14F-4D97-AF65-F5344CB8AC3E}">
        <p14:creationId xmlns:p14="http://schemas.microsoft.com/office/powerpoint/2010/main" xmlns="" val="572594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>
            <a:extLst>
              <a:ext uri="{FF2B5EF4-FFF2-40B4-BE49-F238E27FC236}">
                <a16:creationId xmlns:a16="http://schemas.microsoft.com/office/drawing/2014/main" xmlns="" id="{94968652-3547-46A8-B603-B02031C392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Solution</a:t>
            </a:r>
            <a:endParaRPr lang="en-US" altLang="en-US" dirty="0"/>
          </a:p>
        </p:txBody>
      </p:sp>
      <p:sp>
        <p:nvSpPr>
          <p:cNvPr id="1049603" name="Oval 3">
            <a:extLst>
              <a:ext uri="{FF2B5EF4-FFF2-40B4-BE49-F238E27FC236}">
                <a16:creationId xmlns:a16="http://schemas.microsoft.com/office/drawing/2014/main" xmlns="" id="{64461595-5E87-4B45-939B-7D44F6D2C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15525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1049604" name="Oval 4">
            <a:extLst>
              <a:ext uri="{FF2B5EF4-FFF2-40B4-BE49-F238E27FC236}">
                <a16:creationId xmlns:a16="http://schemas.microsoft.com/office/drawing/2014/main" xmlns="" id="{1F995F47-D728-494F-B2F5-EB372891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1049605" name="Oval 5">
            <a:extLst>
              <a:ext uri="{FF2B5EF4-FFF2-40B4-BE49-F238E27FC236}">
                <a16:creationId xmlns:a16="http://schemas.microsoft.com/office/drawing/2014/main" xmlns="" id="{AFFD199E-C786-4CD4-B1F3-0E45AB152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1049606" name="Oval 6">
            <a:extLst>
              <a:ext uri="{FF2B5EF4-FFF2-40B4-BE49-F238E27FC236}">
                <a16:creationId xmlns:a16="http://schemas.microsoft.com/office/drawing/2014/main" xmlns="" id="{5325ED33-0F08-4D39-B492-09DDB967A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1049607" name="Oval 7">
            <a:extLst>
              <a:ext uri="{FF2B5EF4-FFF2-40B4-BE49-F238E27FC236}">
                <a16:creationId xmlns:a16="http://schemas.microsoft.com/office/drawing/2014/main" xmlns="" id="{869D545B-BAEA-4B74-B5D9-93940D7BE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1049608" name="Oval 8">
            <a:extLst>
              <a:ext uri="{FF2B5EF4-FFF2-40B4-BE49-F238E27FC236}">
                <a16:creationId xmlns:a16="http://schemas.microsoft.com/office/drawing/2014/main" xmlns="" id="{FF8E3563-2035-4030-A0B3-996EBB8AB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4754563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1049609" name="Oval 9">
            <a:extLst>
              <a:ext uri="{FF2B5EF4-FFF2-40B4-BE49-F238E27FC236}">
                <a16:creationId xmlns:a16="http://schemas.microsoft.com/office/drawing/2014/main" xmlns="" id="{4A107930-0CA8-42F5-8891-83055497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049610" name="Oval 10">
            <a:extLst>
              <a:ext uri="{FF2B5EF4-FFF2-40B4-BE49-F238E27FC236}">
                <a16:creationId xmlns:a16="http://schemas.microsoft.com/office/drawing/2014/main" xmlns="" id="{E2FED9F5-A90D-4562-B9EC-D36AEAB5D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3686175"/>
            <a:ext cx="679450" cy="67945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1049611" name="AutoShape 11">
            <a:extLst>
              <a:ext uri="{FF2B5EF4-FFF2-40B4-BE49-F238E27FC236}">
                <a16:creationId xmlns:a16="http://schemas.microsoft.com/office/drawing/2014/main" xmlns="" id="{2C65D9F0-0866-4E8A-B0CE-91CC143BFE11}"/>
              </a:ext>
            </a:extLst>
          </p:cNvPr>
          <p:cNvCxnSpPr>
            <a:cxnSpLocks noChangeShapeType="1"/>
            <a:stCxn id="1049604" idx="7"/>
            <a:endCxn id="1049603" idx="3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9612" name="AutoShape 12">
            <a:extLst>
              <a:ext uri="{FF2B5EF4-FFF2-40B4-BE49-F238E27FC236}">
                <a16:creationId xmlns:a16="http://schemas.microsoft.com/office/drawing/2014/main" xmlns="" id="{DE4CB13C-3563-40CB-AFBF-5327D3C5F865}"/>
              </a:ext>
            </a:extLst>
          </p:cNvPr>
          <p:cNvCxnSpPr>
            <a:cxnSpLocks noChangeShapeType="1"/>
            <a:stCxn id="1049604" idx="4"/>
            <a:endCxn id="1049606" idx="0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9613" name="AutoShape 13">
            <a:extLst>
              <a:ext uri="{FF2B5EF4-FFF2-40B4-BE49-F238E27FC236}">
                <a16:creationId xmlns:a16="http://schemas.microsoft.com/office/drawing/2014/main" xmlns="" id="{1390F1FA-B8DA-4383-9AA6-D13FBAEA5728}"/>
              </a:ext>
            </a:extLst>
          </p:cNvPr>
          <p:cNvCxnSpPr>
            <a:cxnSpLocks noChangeShapeType="1"/>
            <a:stCxn id="1049608" idx="1"/>
            <a:endCxn id="1049606" idx="5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9614" name="AutoShape 14">
            <a:extLst>
              <a:ext uri="{FF2B5EF4-FFF2-40B4-BE49-F238E27FC236}">
                <a16:creationId xmlns:a16="http://schemas.microsoft.com/office/drawing/2014/main" xmlns="" id="{0C9EF25C-6D6E-46EA-A13B-A6C28338CD29}"/>
              </a:ext>
            </a:extLst>
          </p:cNvPr>
          <p:cNvCxnSpPr>
            <a:cxnSpLocks noChangeShapeType="1"/>
            <a:stCxn id="1049607" idx="3"/>
            <a:endCxn id="1049608" idx="7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9615" name="AutoShape 15">
            <a:extLst>
              <a:ext uri="{FF2B5EF4-FFF2-40B4-BE49-F238E27FC236}">
                <a16:creationId xmlns:a16="http://schemas.microsoft.com/office/drawing/2014/main" xmlns="" id="{68873446-845C-45A1-AEB2-565DD700D583}"/>
              </a:ext>
            </a:extLst>
          </p:cNvPr>
          <p:cNvCxnSpPr>
            <a:cxnSpLocks noChangeShapeType="1"/>
            <a:stCxn id="1049607" idx="0"/>
            <a:endCxn id="1049605" idx="4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9616" name="AutoShape 16">
            <a:extLst>
              <a:ext uri="{FF2B5EF4-FFF2-40B4-BE49-F238E27FC236}">
                <a16:creationId xmlns:a16="http://schemas.microsoft.com/office/drawing/2014/main" xmlns="" id="{A1A8A9FB-FC7C-4ADE-BD21-26F3FBD2E528}"/>
              </a:ext>
            </a:extLst>
          </p:cNvPr>
          <p:cNvCxnSpPr>
            <a:cxnSpLocks noChangeShapeType="1"/>
            <a:stCxn id="1049605" idx="1"/>
            <a:endCxn id="1049603" idx="5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9617" name="AutoShape 17">
            <a:extLst>
              <a:ext uri="{FF2B5EF4-FFF2-40B4-BE49-F238E27FC236}">
                <a16:creationId xmlns:a16="http://schemas.microsoft.com/office/drawing/2014/main" xmlns="" id="{D9AACFE6-727B-465D-A30E-4DB41E6C4CF2}"/>
              </a:ext>
            </a:extLst>
          </p:cNvPr>
          <p:cNvCxnSpPr>
            <a:cxnSpLocks noChangeShapeType="1"/>
            <a:stCxn id="1049604" idx="6"/>
            <a:endCxn id="1049605" idx="2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9618" name="AutoShape 18">
            <a:extLst>
              <a:ext uri="{FF2B5EF4-FFF2-40B4-BE49-F238E27FC236}">
                <a16:creationId xmlns:a16="http://schemas.microsoft.com/office/drawing/2014/main" xmlns="" id="{50875BB1-0354-49CD-A8B3-DB032239A577}"/>
              </a:ext>
            </a:extLst>
          </p:cNvPr>
          <p:cNvCxnSpPr>
            <a:cxnSpLocks noChangeShapeType="1"/>
            <a:stCxn id="1049604" idx="5"/>
            <a:endCxn id="1049608" idx="0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9619" name="AutoShape 19">
            <a:extLst>
              <a:ext uri="{FF2B5EF4-FFF2-40B4-BE49-F238E27FC236}">
                <a16:creationId xmlns:a16="http://schemas.microsoft.com/office/drawing/2014/main" xmlns="" id="{138E7681-581F-4A18-8FEC-4DD51FF50608}"/>
              </a:ext>
            </a:extLst>
          </p:cNvPr>
          <p:cNvCxnSpPr>
            <a:cxnSpLocks noChangeShapeType="1"/>
            <a:stCxn id="1049605" idx="6"/>
            <a:endCxn id="1049609" idx="2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9620" name="AutoShape 20">
            <a:extLst>
              <a:ext uri="{FF2B5EF4-FFF2-40B4-BE49-F238E27FC236}">
                <a16:creationId xmlns:a16="http://schemas.microsoft.com/office/drawing/2014/main" xmlns="" id="{40EEDC26-9FB4-4DDB-85A9-388484A0478A}"/>
              </a:ext>
            </a:extLst>
          </p:cNvPr>
          <p:cNvCxnSpPr>
            <a:cxnSpLocks noChangeShapeType="1"/>
            <a:stCxn id="1049607" idx="6"/>
            <a:endCxn id="1049610" idx="2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49621" name="Text Box 21">
            <a:extLst>
              <a:ext uri="{FF2B5EF4-FFF2-40B4-BE49-F238E27FC236}">
                <a16:creationId xmlns:a16="http://schemas.microsoft.com/office/drawing/2014/main" xmlns="" id="{58087E0A-A0B8-4235-AD64-5EF0614E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893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1049622" name="Text Box 22">
            <a:extLst>
              <a:ext uri="{FF2B5EF4-FFF2-40B4-BE49-F238E27FC236}">
                <a16:creationId xmlns:a16="http://schemas.microsoft.com/office/drawing/2014/main" xmlns="" id="{B94A1BBA-8152-4869-B542-05D519D76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8938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1049623" name="Text Box 23">
            <a:extLst>
              <a:ext uri="{FF2B5EF4-FFF2-40B4-BE49-F238E27FC236}">
                <a16:creationId xmlns:a16="http://schemas.microsoft.com/office/drawing/2014/main" xmlns="" id="{FC29897A-15D5-44FF-A324-922090796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4399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1049624" name="Text Box 24">
            <a:extLst>
              <a:ext uri="{FF2B5EF4-FFF2-40B4-BE49-F238E27FC236}">
                <a16:creationId xmlns:a16="http://schemas.microsoft.com/office/drawing/2014/main" xmlns="" id="{808F1127-2AF2-4EC0-8F41-7B5F5A0DB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43264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  <p:sp>
        <p:nvSpPr>
          <p:cNvPr id="1049625" name="Text Box 25">
            <a:extLst>
              <a:ext uri="{FF2B5EF4-FFF2-40B4-BE49-F238E27FC236}">
                <a16:creationId xmlns:a16="http://schemas.microsoft.com/office/drawing/2014/main" xmlns="" id="{0BA5663C-6D17-49F7-BCD3-229D4D73F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44973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1049626" name="Text Box 26">
            <a:extLst>
              <a:ext uri="{FF2B5EF4-FFF2-40B4-BE49-F238E27FC236}">
                <a16:creationId xmlns:a16="http://schemas.microsoft.com/office/drawing/2014/main" xmlns="" id="{1B0FAE68-C6C8-48A3-8A94-59F537E98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5321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1049627" name="Text Box 27">
            <a:extLst>
              <a:ext uri="{FF2B5EF4-FFF2-40B4-BE49-F238E27FC236}">
                <a16:creationId xmlns:a16="http://schemas.microsoft.com/office/drawing/2014/main" xmlns="" id="{C3D2189C-DEA9-42CE-9D35-D214B5237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44767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1049628" name="Text Box 28">
            <a:extLst>
              <a:ext uri="{FF2B5EF4-FFF2-40B4-BE49-F238E27FC236}">
                <a16:creationId xmlns:a16="http://schemas.microsoft.com/office/drawing/2014/main" xmlns="" id="{D14892FC-D89D-496F-A33A-09E44D7B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4686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1049629" name="Text Box 29">
            <a:extLst>
              <a:ext uri="{FF2B5EF4-FFF2-40B4-BE49-F238E27FC236}">
                <a16:creationId xmlns:a16="http://schemas.microsoft.com/office/drawing/2014/main" xmlns="" id="{D7E1D120-5B75-4420-80E4-7DD4D8545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401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1049630" name="Text Box 30">
            <a:extLst>
              <a:ext uri="{FF2B5EF4-FFF2-40B4-BE49-F238E27FC236}">
                <a16:creationId xmlns:a16="http://schemas.microsoft.com/office/drawing/2014/main" xmlns="" id="{8CD5EE71-C159-4A1A-82CD-CFBA48076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22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1049631" name="Text Box 31">
            <a:extLst>
              <a:ext uri="{FF2B5EF4-FFF2-40B4-BE49-F238E27FC236}">
                <a16:creationId xmlns:a16="http://schemas.microsoft.com/office/drawing/2014/main" xmlns="" id="{775081AE-DCC9-4FC6-BAD5-7281DA997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1"/>
            <a:ext cx="16002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c-d: 	3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b-f: 	5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b-a: 	6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f-e: 	7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b-d: 	8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f-g: 	9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d-e: 	10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a-f: 	12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b-c: 	14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FF"/>
                </a:solidFill>
              </a:rPr>
              <a:t>e-h: 	15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xmlns="" id="{4010264C-8C73-4AB6-B005-80A228C0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>
            <a:extLst>
              <a:ext uri="{FF2B5EF4-FFF2-40B4-BE49-F238E27FC236}">
                <a16:creationId xmlns:a16="http://schemas.microsoft.com/office/drawing/2014/main" xmlns="" id="{EE6C00E1-306C-43BD-9EA1-E68BFA179C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 - Solution</a:t>
            </a:r>
            <a:endParaRPr lang="en-US" altLang="en-US" dirty="0"/>
          </a:p>
        </p:txBody>
      </p:sp>
      <p:sp>
        <p:nvSpPr>
          <p:cNvPr id="1051651" name="Oval 3">
            <a:extLst>
              <a:ext uri="{FF2B5EF4-FFF2-40B4-BE49-F238E27FC236}">
                <a16:creationId xmlns:a16="http://schemas.microsoft.com/office/drawing/2014/main" xmlns="" id="{A63011FA-F3FE-44C1-B7A2-175A97302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15525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a</a:t>
            </a:r>
          </a:p>
        </p:txBody>
      </p:sp>
      <p:sp>
        <p:nvSpPr>
          <p:cNvPr id="1051652" name="Oval 4">
            <a:extLst>
              <a:ext uri="{FF2B5EF4-FFF2-40B4-BE49-F238E27FC236}">
                <a16:creationId xmlns:a16="http://schemas.microsoft.com/office/drawing/2014/main" xmlns="" id="{2F56460B-BDC4-4A29-A7D2-00113C4AE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b</a:t>
            </a:r>
          </a:p>
        </p:txBody>
      </p:sp>
      <p:sp>
        <p:nvSpPr>
          <p:cNvPr id="1051653" name="Oval 5">
            <a:extLst>
              <a:ext uri="{FF2B5EF4-FFF2-40B4-BE49-F238E27FC236}">
                <a16:creationId xmlns:a16="http://schemas.microsoft.com/office/drawing/2014/main" xmlns="" id="{50CB5782-7D52-4EC7-9F0E-3973A9C5C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f</a:t>
            </a:r>
          </a:p>
        </p:txBody>
      </p:sp>
      <p:sp>
        <p:nvSpPr>
          <p:cNvPr id="1051654" name="Oval 6">
            <a:extLst>
              <a:ext uri="{FF2B5EF4-FFF2-40B4-BE49-F238E27FC236}">
                <a16:creationId xmlns:a16="http://schemas.microsoft.com/office/drawing/2014/main" xmlns="" id="{215CE130-F6DD-488B-A90A-254FD7F24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c</a:t>
            </a:r>
          </a:p>
        </p:txBody>
      </p:sp>
      <p:sp>
        <p:nvSpPr>
          <p:cNvPr id="1051655" name="Oval 7">
            <a:extLst>
              <a:ext uri="{FF2B5EF4-FFF2-40B4-BE49-F238E27FC236}">
                <a16:creationId xmlns:a16="http://schemas.microsoft.com/office/drawing/2014/main" xmlns="" id="{FDB9165A-9121-4779-A79C-9DA981643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e</a:t>
            </a:r>
          </a:p>
        </p:txBody>
      </p:sp>
      <p:sp>
        <p:nvSpPr>
          <p:cNvPr id="1051656" name="Oval 8">
            <a:extLst>
              <a:ext uri="{FF2B5EF4-FFF2-40B4-BE49-F238E27FC236}">
                <a16:creationId xmlns:a16="http://schemas.microsoft.com/office/drawing/2014/main" xmlns="" id="{51D526F0-CEED-4217-ABBE-3A408A383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4754563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d</a:t>
            </a:r>
          </a:p>
        </p:txBody>
      </p:sp>
      <p:sp>
        <p:nvSpPr>
          <p:cNvPr id="1051657" name="Oval 9">
            <a:extLst>
              <a:ext uri="{FF2B5EF4-FFF2-40B4-BE49-F238E27FC236}">
                <a16:creationId xmlns:a16="http://schemas.microsoft.com/office/drawing/2014/main" xmlns="" id="{65377465-B3D8-40A8-8584-654845891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26193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g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051658" name="Oval 10">
            <a:extLst>
              <a:ext uri="{FF2B5EF4-FFF2-40B4-BE49-F238E27FC236}">
                <a16:creationId xmlns:a16="http://schemas.microsoft.com/office/drawing/2014/main" xmlns="" id="{E9E06EFF-D13A-47C2-B487-858B6861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3686175"/>
            <a:ext cx="679450" cy="679450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3200" i="1">
                <a:solidFill>
                  <a:schemeClr val="bg1"/>
                </a:solidFill>
                <a:latin typeface="Times New Roman" panose="02020603050405020304" pitchFamily="18" charset="0"/>
                <a:ea typeface="Arial Unicode MS" pitchFamily="34" charset="-128"/>
              </a:rPr>
              <a:t>h</a:t>
            </a:r>
            <a:endParaRPr lang="en-US" altLang="en-US" sz="3200" i="1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cxnSp>
        <p:nvCxnSpPr>
          <p:cNvPr id="1051659" name="AutoShape 11">
            <a:extLst>
              <a:ext uri="{FF2B5EF4-FFF2-40B4-BE49-F238E27FC236}">
                <a16:creationId xmlns:a16="http://schemas.microsoft.com/office/drawing/2014/main" xmlns="" id="{C7C459C4-5379-4287-99A3-A2AE78831D40}"/>
              </a:ext>
            </a:extLst>
          </p:cNvPr>
          <p:cNvCxnSpPr>
            <a:cxnSpLocks noChangeShapeType="1"/>
            <a:stCxn id="1051652" idx="7"/>
            <a:endCxn id="1051651" idx="3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1660" name="AutoShape 12">
            <a:extLst>
              <a:ext uri="{FF2B5EF4-FFF2-40B4-BE49-F238E27FC236}">
                <a16:creationId xmlns:a16="http://schemas.microsoft.com/office/drawing/2014/main" xmlns="" id="{30A89F10-E2F8-4F2D-8740-9E5E571731E0}"/>
              </a:ext>
            </a:extLst>
          </p:cNvPr>
          <p:cNvCxnSpPr>
            <a:cxnSpLocks noChangeShapeType="1"/>
            <a:stCxn id="1051652" idx="4"/>
            <a:endCxn id="1051654" idx="0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1661" name="AutoShape 13">
            <a:extLst>
              <a:ext uri="{FF2B5EF4-FFF2-40B4-BE49-F238E27FC236}">
                <a16:creationId xmlns:a16="http://schemas.microsoft.com/office/drawing/2014/main" xmlns="" id="{5846C97F-1356-4344-AC3B-11D130329494}"/>
              </a:ext>
            </a:extLst>
          </p:cNvPr>
          <p:cNvCxnSpPr>
            <a:cxnSpLocks noChangeShapeType="1"/>
            <a:stCxn id="1051656" idx="1"/>
            <a:endCxn id="1051654" idx="5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1662" name="AutoShape 14">
            <a:extLst>
              <a:ext uri="{FF2B5EF4-FFF2-40B4-BE49-F238E27FC236}">
                <a16:creationId xmlns:a16="http://schemas.microsoft.com/office/drawing/2014/main" xmlns="" id="{F3E910F6-DE2A-4E16-BEAA-42163588AE92}"/>
              </a:ext>
            </a:extLst>
          </p:cNvPr>
          <p:cNvCxnSpPr>
            <a:cxnSpLocks noChangeShapeType="1"/>
            <a:stCxn id="1051655" idx="3"/>
            <a:endCxn id="1051656" idx="7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1663" name="AutoShape 15">
            <a:extLst>
              <a:ext uri="{FF2B5EF4-FFF2-40B4-BE49-F238E27FC236}">
                <a16:creationId xmlns:a16="http://schemas.microsoft.com/office/drawing/2014/main" xmlns="" id="{E2CC0141-7639-4013-A55C-44C25FF420E3}"/>
              </a:ext>
            </a:extLst>
          </p:cNvPr>
          <p:cNvCxnSpPr>
            <a:cxnSpLocks noChangeShapeType="1"/>
            <a:stCxn id="1051655" idx="0"/>
            <a:endCxn id="1051653" idx="4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1664" name="AutoShape 16">
            <a:extLst>
              <a:ext uri="{FF2B5EF4-FFF2-40B4-BE49-F238E27FC236}">
                <a16:creationId xmlns:a16="http://schemas.microsoft.com/office/drawing/2014/main" xmlns="" id="{3D55BCBA-B4C1-4AC5-AE8B-4E6631E287ED}"/>
              </a:ext>
            </a:extLst>
          </p:cNvPr>
          <p:cNvCxnSpPr>
            <a:cxnSpLocks noChangeShapeType="1"/>
            <a:stCxn id="1051653" idx="1"/>
            <a:endCxn id="1051651" idx="5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1665" name="AutoShape 17">
            <a:extLst>
              <a:ext uri="{FF2B5EF4-FFF2-40B4-BE49-F238E27FC236}">
                <a16:creationId xmlns:a16="http://schemas.microsoft.com/office/drawing/2014/main" xmlns="" id="{CDD9F1FB-1D9D-4E6E-8899-19AB3ACF355D}"/>
              </a:ext>
            </a:extLst>
          </p:cNvPr>
          <p:cNvCxnSpPr>
            <a:cxnSpLocks noChangeShapeType="1"/>
            <a:stCxn id="1051652" idx="6"/>
            <a:endCxn id="1051653" idx="2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1666" name="AutoShape 18">
            <a:extLst>
              <a:ext uri="{FF2B5EF4-FFF2-40B4-BE49-F238E27FC236}">
                <a16:creationId xmlns:a16="http://schemas.microsoft.com/office/drawing/2014/main" xmlns="" id="{0876AB37-1D2D-498C-837E-E2EDAC7E8157}"/>
              </a:ext>
            </a:extLst>
          </p:cNvPr>
          <p:cNvCxnSpPr>
            <a:cxnSpLocks noChangeShapeType="1"/>
            <a:stCxn id="1051652" idx="5"/>
            <a:endCxn id="1051656" idx="0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1667" name="AutoShape 19">
            <a:extLst>
              <a:ext uri="{FF2B5EF4-FFF2-40B4-BE49-F238E27FC236}">
                <a16:creationId xmlns:a16="http://schemas.microsoft.com/office/drawing/2014/main" xmlns="" id="{B8EEFF79-9644-4DA6-A343-31F04E53109C}"/>
              </a:ext>
            </a:extLst>
          </p:cNvPr>
          <p:cNvCxnSpPr>
            <a:cxnSpLocks noChangeShapeType="1"/>
            <a:stCxn id="1051653" idx="6"/>
            <a:endCxn id="1051657" idx="2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1668" name="AutoShape 20">
            <a:extLst>
              <a:ext uri="{FF2B5EF4-FFF2-40B4-BE49-F238E27FC236}">
                <a16:creationId xmlns:a16="http://schemas.microsoft.com/office/drawing/2014/main" xmlns="" id="{D0656758-8310-4331-94C0-BE0CF8CA9F97}"/>
              </a:ext>
            </a:extLst>
          </p:cNvPr>
          <p:cNvCxnSpPr>
            <a:cxnSpLocks noChangeShapeType="1"/>
            <a:stCxn id="1051655" idx="6"/>
            <a:endCxn id="1051658" idx="2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51669" name="Text Box 21">
            <a:extLst>
              <a:ext uri="{FF2B5EF4-FFF2-40B4-BE49-F238E27FC236}">
                <a16:creationId xmlns:a16="http://schemas.microsoft.com/office/drawing/2014/main" xmlns="" id="{2002BC4C-C479-4B81-8915-DDF42B0FB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893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6</a:t>
            </a:r>
          </a:p>
        </p:txBody>
      </p:sp>
      <p:sp>
        <p:nvSpPr>
          <p:cNvPr id="1051670" name="Text Box 22">
            <a:extLst>
              <a:ext uri="{FF2B5EF4-FFF2-40B4-BE49-F238E27FC236}">
                <a16:creationId xmlns:a16="http://schemas.microsoft.com/office/drawing/2014/main" xmlns="" id="{01B58B4F-579F-4619-BCFB-55AA790A7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8938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12</a:t>
            </a:r>
          </a:p>
        </p:txBody>
      </p:sp>
      <p:sp>
        <p:nvSpPr>
          <p:cNvPr id="1051671" name="Text Box 23">
            <a:extLst>
              <a:ext uri="{FF2B5EF4-FFF2-40B4-BE49-F238E27FC236}">
                <a16:creationId xmlns:a16="http://schemas.microsoft.com/office/drawing/2014/main" xmlns="" id="{491050BA-3AE8-452F-A88B-BF4031D77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24399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5</a:t>
            </a:r>
          </a:p>
        </p:txBody>
      </p:sp>
      <p:sp>
        <p:nvSpPr>
          <p:cNvPr id="1051672" name="Text Box 24">
            <a:extLst>
              <a:ext uri="{FF2B5EF4-FFF2-40B4-BE49-F238E27FC236}">
                <a16:creationId xmlns:a16="http://schemas.microsoft.com/office/drawing/2014/main" xmlns="" id="{7F1FBACE-9DB2-4082-AEB8-EF396A839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43264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14</a:t>
            </a:r>
          </a:p>
        </p:txBody>
      </p:sp>
      <p:sp>
        <p:nvSpPr>
          <p:cNvPr id="1051673" name="Text Box 25">
            <a:extLst>
              <a:ext uri="{FF2B5EF4-FFF2-40B4-BE49-F238E27FC236}">
                <a16:creationId xmlns:a16="http://schemas.microsoft.com/office/drawing/2014/main" xmlns="" id="{1850B925-CB8B-414D-B53E-629668552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44973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3</a:t>
            </a:r>
          </a:p>
        </p:txBody>
      </p:sp>
      <p:sp>
        <p:nvSpPr>
          <p:cNvPr id="1051674" name="Text Box 26">
            <a:extLst>
              <a:ext uri="{FF2B5EF4-FFF2-40B4-BE49-F238E27FC236}">
                <a16:creationId xmlns:a16="http://schemas.microsoft.com/office/drawing/2014/main" xmlns="" id="{ABADEB5E-FCE5-4246-AE7D-C94459E31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5321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8</a:t>
            </a:r>
          </a:p>
        </p:txBody>
      </p:sp>
      <p:sp>
        <p:nvSpPr>
          <p:cNvPr id="1051675" name="Text Box 27">
            <a:extLst>
              <a:ext uri="{FF2B5EF4-FFF2-40B4-BE49-F238E27FC236}">
                <a16:creationId xmlns:a16="http://schemas.microsoft.com/office/drawing/2014/main" xmlns="" id="{C0854798-DB99-41AF-8390-6DB7090B1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44767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10</a:t>
            </a:r>
          </a:p>
        </p:txBody>
      </p:sp>
      <p:sp>
        <p:nvSpPr>
          <p:cNvPr id="1051676" name="Text Box 28">
            <a:extLst>
              <a:ext uri="{FF2B5EF4-FFF2-40B4-BE49-F238E27FC236}">
                <a16:creationId xmlns:a16="http://schemas.microsoft.com/office/drawing/2014/main" xmlns="" id="{EF52A2EF-28D0-40B9-8EBD-C55C473A8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468689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15</a:t>
            </a:r>
          </a:p>
        </p:txBody>
      </p:sp>
      <p:sp>
        <p:nvSpPr>
          <p:cNvPr id="1051677" name="Text Box 29">
            <a:extLst>
              <a:ext uri="{FF2B5EF4-FFF2-40B4-BE49-F238E27FC236}">
                <a16:creationId xmlns:a16="http://schemas.microsoft.com/office/drawing/2014/main" xmlns="" id="{9CF43D7D-93CC-4BFA-820B-DADB000C3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401889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9</a:t>
            </a:r>
          </a:p>
        </p:txBody>
      </p:sp>
      <p:sp>
        <p:nvSpPr>
          <p:cNvPr id="1051678" name="Text Box 30">
            <a:extLst>
              <a:ext uri="{FF2B5EF4-FFF2-40B4-BE49-F238E27FC236}">
                <a16:creationId xmlns:a16="http://schemas.microsoft.com/office/drawing/2014/main" xmlns="" id="{75A74DEE-C4BC-4AB0-B036-E1B975088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22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008A87"/>
                </a:solidFill>
                <a:latin typeface="Times New Roman" panose="02020603050405020304" pitchFamily="18" charset="0"/>
                <a:ea typeface="Arial Unicode MS" pitchFamily="34" charset="-128"/>
              </a:rPr>
              <a:t>7</a:t>
            </a:r>
          </a:p>
        </p:txBody>
      </p:sp>
      <p:sp>
        <p:nvSpPr>
          <p:cNvPr id="1051679" name="Text Box 31">
            <a:extLst>
              <a:ext uri="{FF2B5EF4-FFF2-40B4-BE49-F238E27FC236}">
                <a16:creationId xmlns:a16="http://schemas.microsoft.com/office/drawing/2014/main" xmlns="" id="{F15E7413-0CED-492C-994A-6494B9ABA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1"/>
            <a:ext cx="16002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c-d: 	3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b-f: 	5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b-a: 	6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f-e: 	7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b-d: 	8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f-g: 	9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d-e: 	10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a-f: 	12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b-c: 	14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e-h: 	15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AFB8840-AD66-425E-AFDB-9D93280B13B6}"/>
              </a:ext>
            </a:extLst>
          </p:cNvPr>
          <p:cNvSpPr txBox="1"/>
          <p:nvPr/>
        </p:nvSpPr>
        <p:spPr>
          <a:xfrm>
            <a:off x="4305351" y="6258867"/>
            <a:ext cx="7540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cost of the minimum spanning tree= 53</a:t>
            </a:r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xmlns="" id="{4C0A03A7-9A01-4A48-8753-25D61856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B36E2-54C4-4912-98E6-1941BDEA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D16E8F1-BCB2-4C92-9B55-8643F4D1D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40" t="18452" r="7678" b="12490"/>
          <a:stretch/>
        </p:blipFill>
        <p:spPr>
          <a:xfrm>
            <a:off x="1645110" y="1698171"/>
            <a:ext cx="9139119" cy="41509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FC898D4-FA4B-404F-B55D-F6FA5BC7E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06188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FA18B2-B3EE-441A-93BE-D7F77020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E02ABA-9E7C-4820-AEFA-23C3E3328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dirty="0"/>
              <a:t>The implementation catch</a:t>
            </a:r>
          </a:p>
          <a:p>
            <a:r>
              <a:rPr lang="en-IN" dirty="0">
                <a:solidFill>
                  <a:srgbClr val="FF0000"/>
                </a:solidFill>
              </a:rPr>
              <a:t>Kruskal’s approach gives away an impression of being very easy to implement. It is really so?</a:t>
            </a:r>
          </a:p>
          <a:p>
            <a:r>
              <a:rPr lang="en-IN" dirty="0"/>
              <a:t>Each time / iteration the algorithm should check whether adding the next edge to the edges already selected creates a cycle?</a:t>
            </a:r>
          </a:p>
          <a:p>
            <a:r>
              <a:rPr lang="en-IN" dirty="0">
                <a:solidFill>
                  <a:srgbClr val="FF0000"/>
                </a:solidFill>
              </a:rPr>
              <a:t>Remember a cycle is created </a:t>
            </a:r>
            <a:r>
              <a:rPr lang="en-IN" dirty="0" err="1">
                <a:solidFill>
                  <a:srgbClr val="FF0000"/>
                </a:solidFill>
              </a:rPr>
              <a:t>iff</a:t>
            </a:r>
            <a:r>
              <a:rPr lang="en-IN" dirty="0">
                <a:solidFill>
                  <a:srgbClr val="FF0000"/>
                </a:solidFill>
              </a:rPr>
              <a:t> the new edge connects two vertices which are already connected by a path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4E1A59-27EA-4821-8361-F1260205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167FB2D-1D54-463B-8954-07512129B4A3}"/>
              </a:ext>
            </a:extLst>
          </p:cNvPr>
          <p:cNvSpPr/>
          <p:nvPr/>
        </p:nvSpPr>
        <p:spPr>
          <a:xfrm>
            <a:off x="3396343" y="4708238"/>
            <a:ext cx="261256" cy="261258"/>
          </a:xfrm>
          <a:prstGeom prst="ellipse">
            <a:avLst/>
          </a:prstGeom>
          <a:solidFill>
            <a:srgbClr val="00B0F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E7D8437-4BA5-47CB-81C1-C230909C7A13}"/>
              </a:ext>
            </a:extLst>
          </p:cNvPr>
          <p:cNvSpPr/>
          <p:nvPr/>
        </p:nvSpPr>
        <p:spPr>
          <a:xfrm>
            <a:off x="2212602" y="4708238"/>
            <a:ext cx="261256" cy="261258"/>
          </a:xfrm>
          <a:prstGeom prst="ellipse">
            <a:avLst/>
          </a:prstGeom>
          <a:solidFill>
            <a:srgbClr val="00B0F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81E5CDD-DA5B-4A94-8C51-1DADD3960444}"/>
              </a:ext>
            </a:extLst>
          </p:cNvPr>
          <p:cNvSpPr/>
          <p:nvPr/>
        </p:nvSpPr>
        <p:spPr>
          <a:xfrm>
            <a:off x="2196698" y="5767087"/>
            <a:ext cx="261256" cy="261258"/>
          </a:xfrm>
          <a:prstGeom prst="ellipse">
            <a:avLst/>
          </a:prstGeom>
          <a:solidFill>
            <a:srgbClr val="00B0F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D0D41150-EA90-4A4E-81B6-B00311C7770C}"/>
              </a:ext>
            </a:extLst>
          </p:cNvPr>
          <p:cNvSpPr/>
          <p:nvPr/>
        </p:nvSpPr>
        <p:spPr>
          <a:xfrm>
            <a:off x="3404606" y="5767087"/>
            <a:ext cx="261256" cy="261258"/>
          </a:xfrm>
          <a:prstGeom prst="ellipse">
            <a:avLst/>
          </a:prstGeom>
          <a:solidFill>
            <a:srgbClr val="00B0F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D2FFAC31-7C72-42CE-A7EF-B7E6E7802A40}"/>
              </a:ext>
            </a:extLst>
          </p:cNvPr>
          <p:cNvSpPr/>
          <p:nvPr/>
        </p:nvSpPr>
        <p:spPr>
          <a:xfrm>
            <a:off x="5772088" y="5765867"/>
            <a:ext cx="261256" cy="261258"/>
          </a:xfrm>
          <a:prstGeom prst="ellipse">
            <a:avLst/>
          </a:prstGeom>
          <a:solidFill>
            <a:srgbClr val="0070C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B0311F7-7513-4840-BDCF-B7A6C82EB3C0}"/>
              </a:ext>
            </a:extLst>
          </p:cNvPr>
          <p:cNvSpPr/>
          <p:nvPr/>
        </p:nvSpPr>
        <p:spPr>
          <a:xfrm>
            <a:off x="6852396" y="5765867"/>
            <a:ext cx="261256" cy="261258"/>
          </a:xfrm>
          <a:prstGeom prst="ellipse">
            <a:avLst/>
          </a:prstGeom>
          <a:solidFill>
            <a:srgbClr val="0070C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A25E4A2D-91E1-48FF-A63D-94825C045382}"/>
              </a:ext>
            </a:extLst>
          </p:cNvPr>
          <p:cNvSpPr/>
          <p:nvPr/>
        </p:nvSpPr>
        <p:spPr>
          <a:xfrm>
            <a:off x="6852396" y="4693669"/>
            <a:ext cx="261256" cy="261258"/>
          </a:xfrm>
          <a:prstGeom prst="ellipse">
            <a:avLst/>
          </a:prstGeom>
          <a:solidFill>
            <a:srgbClr val="0070C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1F4C637A-324C-4E9D-BCA6-BB28AF8879CD}"/>
              </a:ext>
            </a:extLst>
          </p:cNvPr>
          <p:cNvSpPr/>
          <p:nvPr/>
        </p:nvSpPr>
        <p:spPr>
          <a:xfrm>
            <a:off x="5772088" y="4693669"/>
            <a:ext cx="261256" cy="261258"/>
          </a:xfrm>
          <a:prstGeom prst="ellipse">
            <a:avLst/>
          </a:prstGeom>
          <a:solidFill>
            <a:srgbClr val="0070C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D09ADDC-03EE-4E27-817F-47619B205B9B}"/>
              </a:ext>
            </a:extLst>
          </p:cNvPr>
          <p:cNvSpPr/>
          <p:nvPr/>
        </p:nvSpPr>
        <p:spPr>
          <a:xfrm>
            <a:off x="9468893" y="5759192"/>
            <a:ext cx="261256" cy="261258"/>
          </a:xfrm>
          <a:prstGeom prst="ellipse">
            <a:avLst/>
          </a:prstGeom>
          <a:solidFill>
            <a:srgbClr val="00206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3BC4A39-418A-4B23-B50C-B777D7A9FBEA}"/>
              </a:ext>
            </a:extLst>
          </p:cNvPr>
          <p:cNvSpPr/>
          <p:nvPr/>
        </p:nvSpPr>
        <p:spPr>
          <a:xfrm>
            <a:off x="9468893" y="4693669"/>
            <a:ext cx="261256" cy="261258"/>
          </a:xfrm>
          <a:prstGeom prst="ellipse">
            <a:avLst/>
          </a:prstGeom>
          <a:solidFill>
            <a:srgbClr val="00206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07B7AC4-2C7A-433D-92DD-F442EDAA556B}"/>
              </a:ext>
            </a:extLst>
          </p:cNvPr>
          <p:cNvSpPr/>
          <p:nvPr/>
        </p:nvSpPr>
        <p:spPr>
          <a:xfrm>
            <a:off x="10535175" y="4708238"/>
            <a:ext cx="261256" cy="261258"/>
          </a:xfrm>
          <a:prstGeom prst="ellipse">
            <a:avLst/>
          </a:prstGeom>
          <a:solidFill>
            <a:srgbClr val="00206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65441C3-2071-4372-A434-BA90A97D4021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2327326" y="4969496"/>
            <a:ext cx="15904" cy="79759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8417694-8739-4101-937F-5598341DF2B1}"/>
              </a:ext>
            </a:extLst>
          </p:cNvPr>
          <p:cNvCxnSpPr/>
          <p:nvPr/>
        </p:nvCxnSpPr>
        <p:spPr>
          <a:xfrm flipH="1">
            <a:off x="3511067" y="4969496"/>
            <a:ext cx="15904" cy="79759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EA9BCFD5-3B1A-4388-A590-409596032A97}"/>
              </a:ext>
            </a:extLst>
          </p:cNvPr>
          <p:cNvCxnSpPr/>
          <p:nvPr/>
        </p:nvCxnSpPr>
        <p:spPr>
          <a:xfrm flipH="1">
            <a:off x="5882212" y="4955250"/>
            <a:ext cx="15904" cy="82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BC9F2E5-C4F7-43D3-ACE5-B1CA5D08E952}"/>
              </a:ext>
            </a:extLst>
          </p:cNvPr>
          <p:cNvCxnSpPr>
            <a:cxnSpLocks/>
          </p:cNvCxnSpPr>
          <p:nvPr/>
        </p:nvCxnSpPr>
        <p:spPr>
          <a:xfrm>
            <a:off x="9626817" y="4951596"/>
            <a:ext cx="0" cy="82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C68CA755-5A33-49B4-BCBC-BAE4C4406925}"/>
              </a:ext>
            </a:extLst>
          </p:cNvPr>
          <p:cNvCxnSpPr>
            <a:cxnSpLocks/>
          </p:cNvCxnSpPr>
          <p:nvPr/>
        </p:nvCxnSpPr>
        <p:spPr>
          <a:xfrm flipH="1">
            <a:off x="2473858" y="4838867"/>
            <a:ext cx="936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41314A2-BD7D-43DB-A53F-2C032F5EB026}"/>
              </a:ext>
            </a:extLst>
          </p:cNvPr>
          <p:cNvCxnSpPr>
            <a:cxnSpLocks/>
          </p:cNvCxnSpPr>
          <p:nvPr/>
        </p:nvCxnSpPr>
        <p:spPr>
          <a:xfrm flipH="1">
            <a:off x="9724883" y="4838867"/>
            <a:ext cx="8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C92C671-8BE3-439C-91F2-269265208A3A}"/>
              </a:ext>
            </a:extLst>
          </p:cNvPr>
          <p:cNvCxnSpPr>
            <a:cxnSpLocks/>
          </p:cNvCxnSpPr>
          <p:nvPr/>
        </p:nvCxnSpPr>
        <p:spPr>
          <a:xfrm flipH="1">
            <a:off x="6033344" y="5896496"/>
            <a:ext cx="828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1888E9D-9BB2-4CF3-854C-DD6BF936CA20}"/>
              </a:ext>
            </a:extLst>
          </p:cNvPr>
          <p:cNvSpPr/>
          <p:nvPr/>
        </p:nvSpPr>
        <p:spPr>
          <a:xfrm>
            <a:off x="10553801" y="5759192"/>
            <a:ext cx="261256" cy="261258"/>
          </a:xfrm>
          <a:prstGeom prst="ellipse">
            <a:avLst/>
          </a:prstGeom>
          <a:solidFill>
            <a:srgbClr val="00206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119F756F-F8DD-4B15-961C-94B43F97B3C6}"/>
              </a:ext>
            </a:extLst>
          </p:cNvPr>
          <p:cNvCxnSpPr>
            <a:cxnSpLocks/>
          </p:cNvCxnSpPr>
          <p:nvPr/>
        </p:nvCxnSpPr>
        <p:spPr>
          <a:xfrm flipH="1">
            <a:off x="6033344" y="4824298"/>
            <a:ext cx="828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3611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FA18B2-B3EE-441A-93BE-D7F77020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Kruskal’s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E02ABA-9E7C-4820-AEFA-23C3E3328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dirty="0"/>
              <a:t>The implementation catch</a:t>
            </a:r>
          </a:p>
          <a:p>
            <a:r>
              <a:rPr lang="en-US" dirty="0">
                <a:solidFill>
                  <a:srgbClr val="FF0000"/>
                </a:solidFill>
              </a:rPr>
              <a:t>New cycle is created if and only if </a:t>
            </a:r>
            <a:r>
              <a:rPr lang="en-IN" dirty="0">
                <a:solidFill>
                  <a:srgbClr val="FF0000"/>
                </a:solidFill>
              </a:rPr>
              <a:t>the two vertices </a:t>
            </a:r>
            <a:r>
              <a:rPr lang="en-US" dirty="0">
                <a:solidFill>
                  <a:srgbClr val="FF0000"/>
                </a:solidFill>
              </a:rPr>
              <a:t>belong to the same connected component</a:t>
            </a:r>
          </a:p>
          <a:p>
            <a:r>
              <a:rPr lang="en-IN" dirty="0"/>
              <a:t>Each </a:t>
            </a:r>
            <a:r>
              <a:rPr lang="en-US" dirty="0"/>
              <a:t>connected component of a subgraph generated by Kruskal’s algorithm is a tree because it has no cycles.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4E1A59-27EA-4821-8361-F1260205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DCF925-611F-41A9-AE75-37D79496C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7" t="20761" r="13436" b="35361"/>
          <a:stretch/>
        </p:blipFill>
        <p:spPr>
          <a:xfrm>
            <a:off x="1579131" y="3850355"/>
            <a:ext cx="9033737" cy="300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615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FA18B2-B3EE-441A-93BE-D7F77020E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213192"/>
            <a:ext cx="10612257" cy="803366"/>
          </a:xfrm>
        </p:spPr>
        <p:txBody>
          <a:bodyPr/>
          <a:lstStyle/>
          <a:p>
            <a:r>
              <a:rPr lang="en-IN" dirty="0"/>
              <a:t>Kruskal’s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E02ABA-9E7C-4820-AEFA-23C3E3328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254034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/>
              <a:t>The implementation catch</a:t>
            </a:r>
          </a:p>
          <a:p>
            <a:r>
              <a:rPr lang="en-IN" b="0">
                <a:solidFill>
                  <a:srgbClr val="FF0000"/>
                </a:solidFill>
              </a:rPr>
              <a:t>Consider the algorithm’s operations </a:t>
            </a:r>
            <a:r>
              <a:rPr lang="en-US" b="0">
                <a:solidFill>
                  <a:srgbClr val="FF0000"/>
                </a:solidFill>
              </a:rPr>
              <a:t>as a progression through a series of forests containing all the vertices of a given graph and some of its edges.</a:t>
            </a:r>
          </a:p>
          <a:p>
            <a:r>
              <a:rPr lang="en-US" b="0"/>
              <a:t>The initial forest consists of </a:t>
            </a:r>
            <a:r>
              <a:rPr lang="en-US" b="0">
                <a:solidFill>
                  <a:srgbClr val="FF0000"/>
                </a:solidFill>
              </a:rPr>
              <a:t>|</a:t>
            </a:r>
            <a:r>
              <a:rPr lang="en-US" b="0" i="1">
                <a:solidFill>
                  <a:srgbClr val="FF0000"/>
                </a:solidFill>
              </a:rPr>
              <a:t>V </a:t>
            </a:r>
            <a:r>
              <a:rPr lang="en-US" b="0">
                <a:solidFill>
                  <a:srgbClr val="FF0000"/>
                </a:solidFill>
              </a:rPr>
              <a:t>| </a:t>
            </a:r>
            <a:r>
              <a:rPr lang="en-US" b="0"/>
              <a:t>trivial trees, each comprising a single vertex of the graph.</a:t>
            </a:r>
          </a:p>
          <a:p>
            <a:r>
              <a:rPr lang="en-US" b="0">
                <a:solidFill>
                  <a:srgbClr val="FF0000"/>
                </a:solidFill>
              </a:rPr>
              <a:t>The final forest consists of a single tree, which is a minimum spanning tree of the graph. </a:t>
            </a:r>
          </a:p>
          <a:p>
            <a:r>
              <a:rPr lang="en-US" b="0"/>
              <a:t>On each iteration, the algorithm takes </a:t>
            </a:r>
          </a:p>
          <a:p>
            <a:pPr lvl="1"/>
            <a:r>
              <a:rPr lang="en-US" b="0"/>
              <a:t>the next edge </a:t>
            </a:r>
            <a:r>
              <a:rPr lang="en-US" b="0" i="1"/>
              <a:t>(u, v) </a:t>
            </a:r>
            <a:r>
              <a:rPr lang="en-US" b="0"/>
              <a:t>from the sorted list of the graph’s edges, </a:t>
            </a:r>
          </a:p>
          <a:p>
            <a:pPr lvl="1"/>
            <a:r>
              <a:rPr lang="en-US" b="0"/>
              <a:t>finds the trees containing the vertices </a:t>
            </a:r>
            <a:r>
              <a:rPr lang="en-US" b="0" i="1"/>
              <a:t>u </a:t>
            </a:r>
            <a:r>
              <a:rPr lang="en-US" b="0"/>
              <a:t>and </a:t>
            </a:r>
            <a:r>
              <a:rPr lang="en-US" b="0" i="1"/>
              <a:t>v</a:t>
            </a:r>
            <a:r>
              <a:rPr lang="en-US" b="0"/>
              <a:t>, and, </a:t>
            </a:r>
          </a:p>
          <a:p>
            <a:pPr lvl="1"/>
            <a:r>
              <a:rPr lang="en-US" b="0"/>
              <a:t>if these trees are not the same, unites them in a larger tree by adding the edge </a:t>
            </a:r>
            <a:r>
              <a:rPr lang="en-US" b="0" i="1"/>
              <a:t>(u, v)</a:t>
            </a:r>
            <a:r>
              <a:rPr lang="en-US" b="0"/>
              <a:t>.</a:t>
            </a:r>
          </a:p>
          <a:p>
            <a:endParaRPr lang="en-US" b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4E1A59-27EA-4821-8361-F1260205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9093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176CB6-14D7-48D8-829C-282F1F1E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213192"/>
            <a:ext cx="10612257" cy="803366"/>
          </a:xfrm>
        </p:spPr>
        <p:txBody>
          <a:bodyPr/>
          <a:lstStyle/>
          <a:p>
            <a:r>
              <a:rPr lang="en-IN" dirty="0"/>
              <a:t>Kruskal’s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3026E30-FD90-4ADB-977C-57B9E77A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528" y="6442501"/>
            <a:ext cx="6280830" cy="404614"/>
          </a:xfrm>
        </p:spPr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5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xmlns="" id="{43C59A7B-4DE5-48C1-A75D-7098A4CB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832" y="1176985"/>
            <a:ext cx="2579195" cy="1440000"/>
          </a:xfrm>
          <a:prstGeom prst="rect">
            <a:avLst/>
          </a:prstGeom>
          <a:ln w="3175" cap="sq">
            <a:solidFill>
              <a:srgbClr val="000000"/>
            </a:solidFill>
            <a:prstDash val="sysDot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icture containing game, sport, table&#10;&#10;Description automatically generated">
            <a:extLst>
              <a:ext uri="{FF2B5EF4-FFF2-40B4-BE49-F238E27FC236}">
                <a16:creationId xmlns:a16="http://schemas.microsoft.com/office/drawing/2014/main" xmlns="" id="{A761AEED-F52E-4E0A-A2C7-5D188C49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71" y="1177977"/>
            <a:ext cx="2580594" cy="1440000"/>
          </a:xfrm>
          <a:prstGeom prst="rect">
            <a:avLst/>
          </a:prstGeom>
          <a:ln w="3175" cap="sq">
            <a:solidFill>
              <a:srgbClr val="000000"/>
            </a:solidFill>
            <a:prstDash val="sysDot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picture containing game, table&#10;&#10;Description automatically generated">
            <a:extLst>
              <a:ext uri="{FF2B5EF4-FFF2-40B4-BE49-F238E27FC236}">
                <a16:creationId xmlns:a16="http://schemas.microsoft.com/office/drawing/2014/main" xmlns="" id="{9CD3F1A8-FD9D-4A00-965A-4BC5AD9BF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403" y="1177977"/>
            <a:ext cx="2580594" cy="1440000"/>
          </a:xfrm>
          <a:prstGeom prst="rect">
            <a:avLst/>
          </a:prstGeom>
          <a:ln w="3175" cap="sq">
            <a:solidFill>
              <a:srgbClr val="000000"/>
            </a:solidFill>
            <a:prstDash val="sysDot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game&#10;&#10;Description automatically generated">
            <a:extLst>
              <a:ext uri="{FF2B5EF4-FFF2-40B4-BE49-F238E27FC236}">
                <a16:creationId xmlns:a16="http://schemas.microsoft.com/office/drawing/2014/main" xmlns="" id="{F280939E-434C-4E47-A7BB-486A7AA18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78" y="2970165"/>
            <a:ext cx="2580594" cy="1440000"/>
          </a:xfrm>
          <a:prstGeom prst="rect">
            <a:avLst/>
          </a:prstGeom>
          <a:ln w="3175" cap="sq">
            <a:solidFill>
              <a:srgbClr val="000000"/>
            </a:solidFill>
            <a:prstDash val="sysDot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picture containing game&#10;&#10;Description automatically generated">
            <a:extLst>
              <a:ext uri="{FF2B5EF4-FFF2-40B4-BE49-F238E27FC236}">
                <a16:creationId xmlns:a16="http://schemas.microsoft.com/office/drawing/2014/main" xmlns="" id="{10EC1E9D-9A8E-4724-A5A8-30421039E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171" y="2998238"/>
            <a:ext cx="2580594" cy="1440000"/>
          </a:xfrm>
          <a:prstGeom prst="rect">
            <a:avLst/>
          </a:prstGeom>
          <a:ln w="3175" cap="sq">
            <a:solidFill>
              <a:srgbClr val="000000"/>
            </a:solidFill>
            <a:prstDash val="sysDot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A picture containing game, hanging&#10;&#10;Description automatically generated">
            <a:extLst>
              <a:ext uri="{FF2B5EF4-FFF2-40B4-BE49-F238E27FC236}">
                <a16:creationId xmlns:a16="http://schemas.microsoft.com/office/drawing/2014/main" xmlns="" id="{8DFDEF4A-DBF0-4249-B05F-234D9C1BB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5147" y="2970165"/>
            <a:ext cx="2580594" cy="1440000"/>
          </a:xfrm>
          <a:prstGeom prst="rect">
            <a:avLst/>
          </a:prstGeom>
          <a:ln w="3175" cap="sq">
            <a:solidFill>
              <a:srgbClr val="000000"/>
            </a:solidFill>
            <a:prstDash val="sysDot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A picture containing object, game&#10;&#10;Description automatically generated">
            <a:extLst>
              <a:ext uri="{FF2B5EF4-FFF2-40B4-BE49-F238E27FC236}">
                <a16:creationId xmlns:a16="http://schemas.microsoft.com/office/drawing/2014/main" xmlns="" id="{9E9056D0-5C7C-4624-8589-60E3AE5A2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56" y="4826521"/>
            <a:ext cx="2567882" cy="1440000"/>
          </a:xfrm>
          <a:prstGeom prst="rect">
            <a:avLst/>
          </a:prstGeom>
          <a:ln w="3175" cap="sq">
            <a:solidFill>
              <a:srgbClr val="000000"/>
            </a:solidFill>
            <a:prstDash val="sysDot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xmlns="" id="{DEA55B00-BA3E-4B92-BA72-5A129F0E2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306" y="4833330"/>
            <a:ext cx="2567882" cy="1440000"/>
          </a:xfrm>
          <a:prstGeom prst="rect">
            <a:avLst/>
          </a:prstGeom>
          <a:ln w="3175" cap="sq">
            <a:solidFill>
              <a:srgbClr val="000000"/>
            </a:solidFill>
            <a:prstDash val="sysDot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225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C3BA83-8A20-49C5-AC55-F991DA69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Differences between Prim’s and Kruskal’s </a:t>
            </a:r>
            <a:endParaRPr lang="en-IN" sz="40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88973887-0EAE-479A-88F8-2879B5B1F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086326221"/>
              </p:ext>
            </p:extLst>
          </p:nvPr>
        </p:nvGraphicFramePr>
        <p:xfrm>
          <a:off x="1774747" y="877349"/>
          <a:ext cx="5019948" cy="5565151"/>
        </p:xfrm>
        <a:graphic>
          <a:graphicData uri="http://schemas.openxmlformats.org/drawingml/2006/table">
            <a:tbl>
              <a:tblPr/>
              <a:tblGrid>
                <a:gridCol w="2509974">
                  <a:extLst>
                    <a:ext uri="{9D8B030D-6E8A-4147-A177-3AD203B41FA5}">
                      <a16:colId xmlns:a16="http://schemas.microsoft.com/office/drawing/2014/main" xmlns="" val="1543821357"/>
                    </a:ext>
                  </a:extLst>
                </a:gridCol>
                <a:gridCol w="2509974">
                  <a:extLst>
                    <a:ext uri="{9D8B030D-6E8A-4147-A177-3AD203B41FA5}">
                      <a16:colId xmlns:a16="http://schemas.microsoft.com/office/drawing/2014/main" xmlns="" val="1621528507"/>
                    </a:ext>
                  </a:extLst>
                </a:gridCol>
              </a:tblGrid>
              <a:tr h="359015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all" dirty="0">
                          <a:solidFill>
                            <a:srgbClr val="000000"/>
                          </a:solidFill>
                          <a:effectLst/>
                        </a:rPr>
                        <a:t>PRIM’S ALGORITHM</a:t>
                      </a:r>
                    </a:p>
                  </a:txBody>
                  <a:tcPr marL="57930" marR="57930" marT="57930" marB="579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D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all">
                          <a:solidFill>
                            <a:srgbClr val="000000"/>
                          </a:solidFill>
                          <a:effectLst/>
                        </a:rPr>
                        <a:t>KRUSKAL’S ALGORITHM</a:t>
                      </a:r>
                    </a:p>
                  </a:txBody>
                  <a:tcPr marL="57930" marR="57930" marT="57930" marB="579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D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5918908"/>
                  </a:ext>
                </a:extLst>
              </a:tr>
              <a:tr h="127389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>
                          <a:effectLst/>
                        </a:rPr>
                        <a:t>It starts to build the Minimum Spanning Tree from any vertex in the graph.</a:t>
                      </a:r>
                    </a:p>
                  </a:txBody>
                  <a:tcPr marL="101377" marR="101377" marT="50688" marB="5068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>
                          <a:effectLst/>
                        </a:rPr>
                        <a:t>It starts to build the Minimum Spanning Tree from the vertex carrying minimum weight in the graph.</a:t>
                      </a:r>
                    </a:p>
                  </a:txBody>
                  <a:tcPr marL="101377" marR="101377" marT="50688" marB="5068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4410700"/>
                  </a:ext>
                </a:extLst>
              </a:tr>
              <a:tr h="80855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>
                          <a:effectLst/>
                        </a:rPr>
                        <a:t>It traverses one node more than one time to get the minimum distance.</a:t>
                      </a:r>
                    </a:p>
                  </a:txBody>
                  <a:tcPr marL="101377" marR="101377" marT="50688" marB="5068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>
                          <a:effectLst/>
                        </a:rPr>
                        <a:t>It traverses one node only once.</a:t>
                      </a:r>
                    </a:p>
                  </a:txBody>
                  <a:tcPr marL="101377" marR="101377" marT="50688" marB="5068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7815286"/>
                  </a:ext>
                </a:extLst>
              </a:tr>
              <a:tr h="104122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>
                          <a:effectLst/>
                        </a:rPr>
                        <a:t>Prim’s algorithm has a time complexity of O(V^2), V being the number of vertices.</a:t>
                      </a:r>
                    </a:p>
                  </a:txBody>
                  <a:tcPr marL="101377" marR="101377" marT="50688" marB="5068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>
                          <a:effectLst/>
                        </a:rPr>
                        <a:t>Kruskal’s algorithm’s time complexity is O(logV), V being the number of vertices.</a:t>
                      </a:r>
                    </a:p>
                  </a:txBody>
                  <a:tcPr marL="101377" marR="101377" marT="50688" marB="5068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4201396"/>
                  </a:ext>
                </a:extLst>
              </a:tr>
              <a:tr h="15065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>
                          <a:effectLst/>
                        </a:rPr>
                        <a:t>Prim’s algorithm gives connected component as well as it works only on connected graph.</a:t>
                      </a:r>
                    </a:p>
                  </a:txBody>
                  <a:tcPr marL="101377" marR="101377" marT="50688" marB="5068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>
                          <a:effectLst/>
                        </a:rPr>
                        <a:t>Kruskal’s algorithm can generate forest(disconnected components) at any instant as well as it can work on disconnected components</a:t>
                      </a:r>
                    </a:p>
                  </a:txBody>
                  <a:tcPr marL="101377" marR="101377" marT="50688" marB="5068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7275494"/>
                  </a:ext>
                </a:extLst>
              </a:tr>
              <a:tr h="575889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400" b="0">
                          <a:effectLst/>
                        </a:rPr>
                        <a:t>Prim’s algorithm runs faster in dense graphs.</a:t>
                      </a:r>
                    </a:p>
                  </a:txBody>
                  <a:tcPr marL="101377" marR="101377" marT="50688" marB="5068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400" b="0" dirty="0">
                          <a:effectLst/>
                        </a:rPr>
                        <a:t>Kruskal’s algorithm runs faster in sparse graphs.</a:t>
                      </a:r>
                    </a:p>
                  </a:txBody>
                  <a:tcPr marL="101377" marR="101377" marT="50688" marB="5068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597810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A9AF66-4EB7-4DAE-ABCE-04EA3779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A8D567C0-0C83-4DAC-A1CC-13DE2194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12" y="2797963"/>
            <a:ext cx="4903023" cy="1262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C4E46F-2D0F-4A51-B6AE-62C02B223C2C}"/>
              </a:ext>
            </a:extLst>
          </p:cNvPr>
          <p:cNvSpPr/>
          <p:nvPr/>
        </p:nvSpPr>
        <p:spPr>
          <a:xfrm>
            <a:off x="7082358" y="1580383"/>
            <a:ext cx="49030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graph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which the number of </a:t>
            </a:r>
            <a:r>
              <a:rPr lang="en-US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edges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much less than the possible number of edges</a:t>
            </a:r>
            <a:endParaRPr lang="en-IN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A57BBB6-22BB-45C7-9965-FB3969FA1146}"/>
              </a:ext>
            </a:extLst>
          </p:cNvPr>
          <p:cNvSpPr/>
          <p:nvPr/>
        </p:nvSpPr>
        <p:spPr>
          <a:xfrm>
            <a:off x="6942612" y="4563011"/>
            <a:ext cx="4903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en-US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graph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which the number of </a:t>
            </a:r>
            <a:r>
              <a:rPr lang="en-US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edges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close to the possible number of edges.</a:t>
            </a:r>
            <a:endParaRPr lang="en-IN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61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546CE8-F122-4783-B590-3AE3BEAF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Sequencing with deadlines 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A21C3-9D72-4A59-A7CB-13D5CFF30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3379" y="1254034"/>
                <a:ext cx="10612256" cy="518846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sequencing of jobs (for execution) on a single processor with deadline constraints is called as Job Sequencing with Deadlines.</a:t>
                </a:r>
              </a:p>
              <a:p>
                <a:r>
                  <a:rPr lang="en-US" dirty="0"/>
                  <a:t>Problem statement </a:t>
                </a:r>
              </a:p>
              <a:p>
                <a:pPr marL="0" indent="0">
                  <a:buNone/>
                </a:pPr>
                <a:r>
                  <a:rPr lang="en-US" sz="5200" dirty="0">
                    <a:solidFill>
                      <a:srgbClr val="FF0000"/>
                    </a:solidFill>
                  </a:rPr>
                  <a:t>“</a:t>
                </a:r>
                <a:r>
                  <a:rPr lang="en-US" dirty="0"/>
                  <a:t>Given,</a:t>
                </a:r>
              </a:p>
              <a:p>
                <a:pPr lvl="1"/>
                <a:r>
                  <a:rPr lang="en-US" sz="2400" dirty="0"/>
                  <a:t>set of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3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jobs </a:t>
                </a:r>
              </a:p>
              <a:p>
                <a:pPr lvl="1"/>
                <a:r>
                  <a:rPr lang="en-US" sz="2400" dirty="0"/>
                  <a:t>a deadline associated with each job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I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IN" sz="2400" b="1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IN" sz="2400" dirty="0"/>
                  <a:t>profit associated with each job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IN" sz="2400" dirty="0"/>
              </a:p>
              <a:p>
                <a:pPr marL="801688" indent="0">
                  <a:buFont typeface="Wingdings" panose="05000000000000000000" pitchFamily="2" charset="2"/>
                  <a:buChar char="§"/>
                </a:pPr>
                <a:r>
                  <a:rPr lang="en-US" dirty="0"/>
                  <a:t>For any job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the profit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is earned </a:t>
                </a:r>
                <a:r>
                  <a:rPr lang="en-US" dirty="0" err="1"/>
                  <a:t>iff</a:t>
                </a:r>
                <a:r>
                  <a:rPr lang="en-US" dirty="0"/>
                  <a:t> the job is completed by its 	deadline</a:t>
                </a:r>
              </a:p>
              <a:p>
                <a:pPr marL="801688" indent="0">
                  <a:buFont typeface="Wingdings" panose="05000000000000000000" pitchFamily="2" charset="2"/>
                  <a:buChar char="§"/>
                </a:pPr>
                <a:r>
                  <a:rPr lang="en-US" dirty="0"/>
                  <a:t>To complete a job, one has to process the job on a machine for one 	unit of time</a:t>
                </a:r>
              </a:p>
              <a:p>
                <a:pPr marL="801688" indent="0">
                  <a:buFont typeface="Wingdings" panose="05000000000000000000" pitchFamily="2" charset="2"/>
                  <a:buChar char="§"/>
                </a:pPr>
                <a:r>
                  <a:rPr lang="en-IN" dirty="0"/>
                  <a:t>Only one machine is available for processing job</a:t>
                </a:r>
              </a:p>
              <a:p>
                <a:pPr marL="0" indent="0">
                  <a:buNone/>
                </a:pPr>
                <a:r>
                  <a:rPr lang="en-IN" dirty="0"/>
                  <a:t>Obtain the sequence of jobs that yields optimal solution (max profit)</a:t>
                </a:r>
                <a:r>
                  <a:rPr lang="en-IN" sz="5200" dirty="0">
                    <a:solidFill>
                      <a:srgbClr val="FF0000"/>
                    </a:solidFill>
                  </a:rPr>
                  <a:t>”</a:t>
                </a:r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A4A21C3-9D72-4A59-A7CB-13D5CFF30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3379" y="1254034"/>
                <a:ext cx="10612256" cy="5188467"/>
              </a:xfrm>
              <a:blipFill>
                <a:blip r:embed="rId2"/>
                <a:stretch>
                  <a:fillRect l="-2585" t="-2350" r="-747" b="-59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FB26D8D-5C71-4552-887D-F22AD3C7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251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546CE8-F122-4783-B590-3AE3BEAF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Sequencing with deadlines 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A21C3-9D72-4A59-A7CB-13D5CFF30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dirty="0">
                    <a:solidFill>
                      <a:srgbClr val="FF0000"/>
                    </a:solidFill>
                  </a:rPr>
                  <a:t>What is the feasible solution ?</a:t>
                </a: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FF0000"/>
                    </a:solidFill>
                  </a:rPr>
                  <a:t>feasible solution </a:t>
                </a:r>
                <a:r>
                  <a:rPr lang="en-US" dirty="0"/>
                  <a:t>for this problem is a subset </a:t>
                </a:r>
                <a:r>
                  <a:rPr lang="en-US" dirty="0">
                    <a:solidFill>
                      <a:srgbClr val="FF0000"/>
                    </a:solidFill>
                  </a:rPr>
                  <a:t>J</a:t>
                </a:r>
                <a:r>
                  <a:rPr lang="en-US" dirty="0"/>
                  <a:t> of jobs such that each Job in this subset can be </a:t>
                </a:r>
                <a:r>
                  <a:rPr lang="en-US" dirty="0">
                    <a:solidFill>
                      <a:srgbClr val="FF0000"/>
                    </a:solidFill>
                  </a:rPr>
                  <a:t>completed by its deadline</a:t>
                </a:r>
              </a:p>
              <a:p>
                <a:r>
                  <a:rPr lang="en-IN" dirty="0"/>
                  <a:t>The value of a feasible </a:t>
                </a:r>
                <a:r>
                  <a:rPr lang="en-US" dirty="0"/>
                  <a:t>solution </a:t>
                </a:r>
                <a:r>
                  <a:rPr lang="en-US" dirty="0">
                    <a:solidFill>
                      <a:srgbClr val="FF0000"/>
                    </a:solidFill>
                  </a:rPr>
                  <a:t>J</a:t>
                </a:r>
                <a:r>
                  <a:rPr lang="en-US" dirty="0"/>
                  <a:t> is the sum of the profits of the jobs in </a:t>
                </a:r>
                <a:r>
                  <a:rPr lang="en-US" dirty="0">
                    <a:solidFill>
                      <a:srgbClr val="FF0000"/>
                    </a:solidFill>
                  </a:rPr>
                  <a:t>J</a:t>
                </a:r>
                <a:r>
                  <a:rPr lang="en-US" dirty="0"/>
                  <a:t>, 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An </a:t>
                </a:r>
                <a:r>
                  <a:rPr lang="en-IN" dirty="0">
                    <a:solidFill>
                      <a:srgbClr val="FF0000"/>
                    </a:solidFill>
                  </a:rPr>
                  <a:t>optimal</a:t>
                </a:r>
                <a:r>
                  <a:rPr lang="en-IN" dirty="0"/>
                  <a:t> </a:t>
                </a:r>
                <a:r>
                  <a:rPr lang="en-IN" dirty="0">
                    <a:solidFill>
                      <a:srgbClr val="FF0000"/>
                    </a:solidFill>
                  </a:rPr>
                  <a:t>solution</a:t>
                </a:r>
                <a:r>
                  <a:rPr lang="en-IN" dirty="0"/>
                  <a:t> is a feasible solution with </a:t>
                </a:r>
                <a:r>
                  <a:rPr lang="en-IN" dirty="0">
                    <a:solidFill>
                      <a:srgbClr val="FF0000"/>
                    </a:solidFill>
                  </a:rPr>
                  <a:t>maximum</a:t>
                </a:r>
                <a:r>
                  <a:rPr lang="en-IN" dirty="0"/>
                  <a:t> </a:t>
                </a:r>
                <a:r>
                  <a:rPr lang="en-IN" dirty="0">
                    <a:solidFill>
                      <a:srgbClr val="FF0000"/>
                    </a:solidFill>
                  </a:rPr>
                  <a:t>value</a:t>
                </a:r>
                <a:r>
                  <a:rPr lang="en-IN" dirty="0"/>
                  <a:t>.</a:t>
                </a:r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A4A21C3-9D72-4A59-A7CB-13D5CFF30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2" t="-1341" r="-9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FB26D8D-5C71-4552-887D-F22AD3C7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0395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C15A34-8BE6-4297-83BD-67C7BA17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xmlns="" id="{41A5F241-01C9-4BAE-A8F2-A3961CF2FA98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743043"/>
            <a:ext cx="4176713" cy="986659"/>
            <a:chOff x="1152" y="1914"/>
            <a:chExt cx="2631" cy="510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xmlns="" id="{C4004E34-7506-460E-A580-BAE64AE6A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" y="2016"/>
              <a:ext cx="330" cy="193"/>
            </a:xfrm>
            <a:custGeom>
              <a:avLst/>
              <a:gdLst>
                <a:gd name="T0" fmla="*/ 245 w 330"/>
                <a:gd name="T1" fmla="*/ 0 h 193"/>
                <a:gd name="T2" fmla="*/ 188 w 330"/>
                <a:gd name="T3" fmla="*/ 0 h 193"/>
                <a:gd name="T4" fmla="*/ 158 w 330"/>
                <a:gd name="T5" fmla="*/ 0 h 193"/>
                <a:gd name="T6" fmla="*/ 118 w 330"/>
                <a:gd name="T7" fmla="*/ 0 h 193"/>
                <a:gd name="T8" fmla="*/ 69 w 330"/>
                <a:gd name="T9" fmla="*/ 0 h 193"/>
                <a:gd name="T10" fmla="*/ 29 w 330"/>
                <a:gd name="T11" fmla="*/ 0 h 193"/>
                <a:gd name="T12" fmla="*/ 0 w 330"/>
                <a:gd name="T13" fmla="*/ 0 h 193"/>
                <a:gd name="T14" fmla="*/ 20 w 330"/>
                <a:gd name="T15" fmla="*/ 11 h 193"/>
                <a:gd name="T16" fmla="*/ 49 w 330"/>
                <a:gd name="T17" fmla="*/ 26 h 193"/>
                <a:gd name="T18" fmla="*/ 69 w 330"/>
                <a:gd name="T19" fmla="*/ 41 h 193"/>
                <a:gd name="T20" fmla="*/ 89 w 330"/>
                <a:gd name="T21" fmla="*/ 56 h 193"/>
                <a:gd name="T22" fmla="*/ 118 w 330"/>
                <a:gd name="T23" fmla="*/ 67 h 193"/>
                <a:gd name="T24" fmla="*/ 138 w 330"/>
                <a:gd name="T25" fmla="*/ 82 h 193"/>
                <a:gd name="T26" fmla="*/ 158 w 330"/>
                <a:gd name="T27" fmla="*/ 97 h 193"/>
                <a:gd name="T28" fmla="*/ 148 w 330"/>
                <a:gd name="T29" fmla="*/ 112 h 193"/>
                <a:gd name="T30" fmla="*/ 129 w 330"/>
                <a:gd name="T31" fmla="*/ 127 h 193"/>
                <a:gd name="T32" fmla="*/ 109 w 330"/>
                <a:gd name="T33" fmla="*/ 142 h 193"/>
                <a:gd name="T34" fmla="*/ 99 w 330"/>
                <a:gd name="T35" fmla="*/ 156 h 193"/>
                <a:gd name="T36" fmla="*/ 69 w 330"/>
                <a:gd name="T37" fmla="*/ 176 h 193"/>
                <a:gd name="T38" fmla="*/ 59 w 330"/>
                <a:gd name="T39" fmla="*/ 192 h 193"/>
                <a:gd name="T40" fmla="*/ 99 w 330"/>
                <a:gd name="T41" fmla="*/ 192 h 193"/>
                <a:gd name="T42" fmla="*/ 129 w 330"/>
                <a:gd name="T43" fmla="*/ 192 h 193"/>
                <a:gd name="T44" fmla="*/ 158 w 330"/>
                <a:gd name="T45" fmla="*/ 192 h 193"/>
                <a:gd name="T46" fmla="*/ 188 w 330"/>
                <a:gd name="T47" fmla="*/ 192 h 193"/>
                <a:gd name="T48" fmla="*/ 218 w 330"/>
                <a:gd name="T49" fmla="*/ 192 h 193"/>
                <a:gd name="T50" fmla="*/ 247 w 330"/>
                <a:gd name="T51" fmla="*/ 192 h 193"/>
                <a:gd name="T52" fmla="*/ 276 w 330"/>
                <a:gd name="T53" fmla="*/ 192 h 193"/>
                <a:gd name="T54" fmla="*/ 316 w 330"/>
                <a:gd name="T55" fmla="*/ 192 h 193"/>
                <a:gd name="T56" fmla="*/ 329 w 330"/>
                <a:gd name="T57" fmla="*/ 19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193">
                  <a:moveTo>
                    <a:pt x="245" y="0"/>
                  </a:moveTo>
                  <a:lnTo>
                    <a:pt x="188" y="0"/>
                  </a:lnTo>
                  <a:lnTo>
                    <a:pt x="158" y="0"/>
                  </a:lnTo>
                  <a:lnTo>
                    <a:pt x="118" y="0"/>
                  </a:lnTo>
                  <a:lnTo>
                    <a:pt x="69" y="0"/>
                  </a:lnTo>
                  <a:lnTo>
                    <a:pt x="29" y="0"/>
                  </a:lnTo>
                  <a:lnTo>
                    <a:pt x="0" y="0"/>
                  </a:lnTo>
                  <a:lnTo>
                    <a:pt x="20" y="11"/>
                  </a:lnTo>
                  <a:lnTo>
                    <a:pt x="49" y="26"/>
                  </a:lnTo>
                  <a:lnTo>
                    <a:pt x="69" y="41"/>
                  </a:lnTo>
                  <a:lnTo>
                    <a:pt x="89" y="56"/>
                  </a:lnTo>
                  <a:lnTo>
                    <a:pt x="118" y="67"/>
                  </a:lnTo>
                  <a:lnTo>
                    <a:pt x="138" y="82"/>
                  </a:lnTo>
                  <a:lnTo>
                    <a:pt x="158" y="97"/>
                  </a:lnTo>
                  <a:lnTo>
                    <a:pt x="148" y="112"/>
                  </a:lnTo>
                  <a:lnTo>
                    <a:pt x="129" y="127"/>
                  </a:lnTo>
                  <a:lnTo>
                    <a:pt x="109" y="142"/>
                  </a:lnTo>
                  <a:lnTo>
                    <a:pt x="99" y="156"/>
                  </a:lnTo>
                  <a:lnTo>
                    <a:pt x="69" y="176"/>
                  </a:lnTo>
                  <a:lnTo>
                    <a:pt x="59" y="192"/>
                  </a:lnTo>
                  <a:lnTo>
                    <a:pt x="99" y="192"/>
                  </a:lnTo>
                  <a:lnTo>
                    <a:pt x="129" y="192"/>
                  </a:lnTo>
                  <a:lnTo>
                    <a:pt x="158" y="192"/>
                  </a:lnTo>
                  <a:lnTo>
                    <a:pt x="188" y="192"/>
                  </a:lnTo>
                  <a:lnTo>
                    <a:pt x="218" y="192"/>
                  </a:lnTo>
                  <a:lnTo>
                    <a:pt x="247" y="192"/>
                  </a:lnTo>
                  <a:lnTo>
                    <a:pt x="276" y="192"/>
                  </a:lnTo>
                  <a:lnTo>
                    <a:pt x="316" y="192"/>
                  </a:lnTo>
                  <a:lnTo>
                    <a:pt x="329" y="190"/>
                  </a:lnTo>
                </a:path>
              </a:pathLst>
            </a:custGeom>
            <a:noFill/>
            <a:ln w="50800" cap="rnd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200" b="0" i="0" u="none" strike="noStrike" kern="0" cap="none" spc="0" normalizeH="0" baseline="0" noProof="0">
                <a:ln>
                  <a:noFill/>
                </a:ln>
                <a:solidFill>
                  <a:srgbClr val="FF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id="{887CAA80-688B-4047-ABF8-0DFA00C82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2" y="2217"/>
                  <a:ext cx="912" cy="2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2075" tIns="46038" rIns="92075" bIns="46038">
                  <a:spAutoFit/>
                </a:bodyPr>
                <a:lstStyle/>
                <a:p>
                  <a:pPr lvl="0" defTabSz="9144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altLang="en-US" sz="2000" b="1" i="1" dirty="0">
                            <a:solidFill>
                              <a:srgbClr val="FF0033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pt-BR" altLang="en-US" sz="2000" b="1" i="1" dirty="0">
                            <a:solidFill>
                              <a:srgbClr val="FF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pt-BR" altLang="en-US" sz="2000" b="1" i="1" dirty="0">
                            <a:solidFill>
                              <a:srgbClr val="FF0033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  <m:r>
                          <a:rPr lang="pt-BR" altLang="en-US" sz="2000" b="1" i="1" dirty="0">
                            <a:solidFill>
                              <a:srgbClr val="FF0033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≤</m:t>
                        </m:r>
                        <m:r>
                          <a:rPr lang="pt-BR" altLang="en-US" sz="2000" b="1" i="1" dirty="0">
                            <a:solidFill>
                              <a:srgbClr val="FF0033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</m:oMath>
                    </m:oMathPara>
                  </a14:m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33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887CAA80-688B-4047-ABF8-0DFA00C829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12" y="2217"/>
                  <a:ext cx="912" cy="2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xmlns="" id="{753E62F9-8F63-469B-AD27-19554F100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1914"/>
              <a:ext cx="105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33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p</a:t>
              </a:r>
              <a:r>
                <a:rPr kumimoji="0" lang="en-US" altLang="en-US" sz="3200" b="0" i="0" u="none" strike="noStrike" kern="0" cap="none" spc="0" normalizeH="0" baseline="-25000" noProof="0" dirty="0">
                  <a:ln>
                    <a:noFill/>
                  </a:ln>
                  <a:solidFill>
                    <a:srgbClr val="FF0033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i</a:t>
              </a:r>
              <a:r>
                <a:rPr kumimoji="0" lang="en-US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33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x</a:t>
              </a:r>
              <a:r>
                <a:rPr kumimoji="0" lang="en-US" altLang="en-US" sz="3200" b="0" i="0" u="none" strike="noStrike" kern="0" cap="none" spc="0" normalizeH="0" baseline="-25000" noProof="0" dirty="0">
                  <a:ln>
                    <a:noFill/>
                  </a:ln>
                  <a:solidFill>
                    <a:srgbClr val="FF0033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xmlns="" id="{752FBFE1-FBE9-45D4-A887-DE2BF125B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124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maximize</a:t>
              </a:r>
              <a:endParaRPr lang="en-US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xmlns="" id="{290270ED-D892-487C-AF15-99E6D6592149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3185856"/>
            <a:ext cx="4887913" cy="585788"/>
            <a:chOff x="1104" y="2719"/>
            <a:chExt cx="3079" cy="369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xmlns="" id="{19A8205B-0FDE-4F15-9B94-BA59B4974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2832"/>
              <a:ext cx="330" cy="193"/>
            </a:xfrm>
            <a:custGeom>
              <a:avLst/>
              <a:gdLst>
                <a:gd name="T0" fmla="*/ 245 w 330"/>
                <a:gd name="T1" fmla="*/ 0 h 193"/>
                <a:gd name="T2" fmla="*/ 188 w 330"/>
                <a:gd name="T3" fmla="*/ 0 h 193"/>
                <a:gd name="T4" fmla="*/ 158 w 330"/>
                <a:gd name="T5" fmla="*/ 0 h 193"/>
                <a:gd name="T6" fmla="*/ 118 w 330"/>
                <a:gd name="T7" fmla="*/ 0 h 193"/>
                <a:gd name="T8" fmla="*/ 69 w 330"/>
                <a:gd name="T9" fmla="*/ 0 h 193"/>
                <a:gd name="T10" fmla="*/ 29 w 330"/>
                <a:gd name="T11" fmla="*/ 0 h 193"/>
                <a:gd name="T12" fmla="*/ 0 w 330"/>
                <a:gd name="T13" fmla="*/ 0 h 193"/>
                <a:gd name="T14" fmla="*/ 20 w 330"/>
                <a:gd name="T15" fmla="*/ 11 h 193"/>
                <a:gd name="T16" fmla="*/ 49 w 330"/>
                <a:gd name="T17" fmla="*/ 26 h 193"/>
                <a:gd name="T18" fmla="*/ 69 w 330"/>
                <a:gd name="T19" fmla="*/ 41 h 193"/>
                <a:gd name="T20" fmla="*/ 89 w 330"/>
                <a:gd name="T21" fmla="*/ 56 h 193"/>
                <a:gd name="T22" fmla="*/ 118 w 330"/>
                <a:gd name="T23" fmla="*/ 67 h 193"/>
                <a:gd name="T24" fmla="*/ 138 w 330"/>
                <a:gd name="T25" fmla="*/ 82 h 193"/>
                <a:gd name="T26" fmla="*/ 158 w 330"/>
                <a:gd name="T27" fmla="*/ 97 h 193"/>
                <a:gd name="T28" fmla="*/ 148 w 330"/>
                <a:gd name="T29" fmla="*/ 112 h 193"/>
                <a:gd name="T30" fmla="*/ 129 w 330"/>
                <a:gd name="T31" fmla="*/ 127 h 193"/>
                <a:gd name="T32" fmla="*/ 109 w 330"/>
                <a:gd name="T33" fmla="*/ 142 h 193"/>
                <a:gd name="T34" fmla="*/ 99 w 330"/>
                <a:gd name="T35" fmla="*/ 156 h 193"/>
                <a:gd name="T36" fmla="*/ 69 w 330"/>
                <a:gd name="T37" fmla="*/ 176 h 193"/>
                <a:gd name="T38" fmla="*/ 59 w 330"/>
                <a:gd name="T39" fmla="*/ 192 h 193"/>
                <a:gd name="T40" fmla="*/ 99 w 330"/>
                <a:gd name="T41" fmla="*/ 192 h 193"/>
                <a:gd name="T42" fmla="*/ 129 w 330"/>
                <a:gd name="T43" fmla="*/ 192 h 193"/>
                <a:gd name="T44" fmla="*/ 158 w 330"/>
                <a:gd name="T45" fmla="*/ 192 h 193"/>
                <a:gd name="T46" fmla="*/ 188 w 330"/>
                <a:gd name="T47" fmla="*/ 192 h 193"/>
                <a:gd name="T48" fmla="*/ 218 w 330"/>
                <a:gd name="T49" fmla="*/ 192 h 193"/>
                <a:gd name="T50" fmla="*/ 247 w 330"/>
                <a:gd name="T51" fmla="*/ 192 h 193"/>
                <a:gd name="T52" fmla="*/ 276 w 330"/>
                <a:gd name="T53" fmla="*/ 192 h 193"/>
                <a:gd name="T54" fmla="*/ 316 w 330"/>
                <a:gd name="T55" fmla="*/ 192 h 193"/>
                <a:gd name="T56" fmla="*/ 329 w 330"/>
                <a:gd name="T57" fmla="*/ 19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193">
                  <a:moveTo>
                    <a:pt x="245" y="0"/>
                  </a:moveTo>
                  <a:lnTo>
                    <a:pt x="188" y="0"/>
                  </a:lnTo>
                  <a:lnTo>
                    <a:pt x="158" y="0"/>
                  </a:lnTo>
                  <a:lnTo>
                    <a:pt x="118" y="0"/>
                  </a:lnTo>
                  <a:lnTo>
                    <a:pt x="69" y="0"/>
                  </a:lnTo>
                  <a:lnTo>
                    <a:pt x="29" y="0"/>
                  </a:lnTo>
                  <a:lnTo>
                    <a:pt x="0" y="0"/>
                  </a:lnTo>
                  <a:lnTo>
                    <a:pt x="20" y="11"/>
                  </a:lnTo>
                  <a:lnTo>
                    <a:pt x="49" y="26"/>
                  </a:lnTo>
                  <a:lnTo>
                    <a:pt x="69" y="41"/>
                  </a:lnTo>
                  <a:lnTo>
                    <a:pt x="89" y="56"/>
                  </a:lnTo>
                  <a:lnTo>
                    <a:pt x="118" y="67"/>
                  </a:lnTo>
                  <a:lnTo>
                    <a:pt x="138" y="82"/>
                  </a:lnTo>
                  <a:lnTo>
                    <a:pt x="158" y="97"/>
                  </a:lnTo>
                  <a:lnTo>
                    <a:pt x="148" y="112"/>
                  </a:lnTo>
                  <a:lnTo>
                    <a:pt x="129" y="127"/>
                  </a:lnTo>
                  <a:lnTo>
                    <a:pt x="109" y="142"/>
                  </a:lnTo>
                  <a:lnTo>
                    <a:pt x="99" y="156"/>
                  </a:lnTo>
                  <a:lnTo>
                    <a:pt x="69" y="176"/>
                  </a:lnTo>
                  <a:lnTo>
                    <a:pt x="59" y="192"/>
                  </a:lnTo>
                  <a:lnTo>
                    <a:pt x="99" y="192"/>
                  </a:lnTo>
                  <a:lnTo>
                    <a:pt x="129" y="192"/>
                  </a:lnTo>
                  <a:lnTo>
                    <a:pt x="158" y="192"/>
                  </a:lnTo>
                  <a:lnTo>
                    <a:pt x="188" y="192"/>
                  </a:lnTo>
                  <a:lnTo>
                    <a:pt x="218" y="192"/>
                  </a:lnTo>
                  <a:lnTo>
                    <a:pt x="247" y="192"/>
                  </a:lnTo>
                  <a:lnTo>
                    <a:pt x="276" y="192"/>
                  </a:lnTo>
                  <a:lnTo>
                    <a:pt x="316" y="192"/>
                  </a:lnTo>
                  <a:lnTo>
                    <a:pt x="329" y="190"/>
                  </a:lnTo>
                </a:path>
              </a:pathLst>
            </a:custGeom>
            <a:noFill/>
            <a:ln w="50800" cap="rnd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200" b="0" i="0" u="none" strike="noStrike" kern="0" cap="none" spc="0" normalizeH="0" baseline="0" noProof="0">
                <a:ln>
                  <a:noFill/>
                </a:ln>
                <a:solidFill>
                  <a:srgbClr val="FF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3" name="Rectangle 13">
                  <a:extLst>
                    <a:ext uri="{FF2B5EF4-FFF2-40B4-BE49-F238E27FC236}">
                      <a16:creationId xmlns:a16="http://schemas.microsoft.com/office/drawing/2014/main" id="{AC159910-BA10-4C81-A999-FE74E5E04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2719"/>
                  <a:ext cx="1536" cy="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3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0033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w</a:t>
                  </a:r>
                  <a:r>
                    <a:rPr kumimoji="0" lang="en-US" altLang="en-US" sz="3200" b="0" i="0" u="none" strike="noStrike" kern="0" cap="none" spc="0" normalizeH="0" baseline="-25000" noProof="0" dirty="0" err="1">
                      <a:ln>
                        <a:noFill/>
                      </a:ln>
                      <a:solidFill>
                        <a:srgbClr val="FF0033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i</a:t>
                  </a:r>
                  <a:r>
                    <a:rPr kumimoji="0" lang="en-US" alt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33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 x</a:t>
                  </a:r>
                  <a:r>
                    <a:rPr kumimoji="0" lang="en-US" altLang="en-US" sz="32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0033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i </a:t>
                  </a:r>
                  <a14:m>
                    <m:oMath xmlns:m="http://schemas.openxmlformats.org/officeDocument/2006/math">
                      <m:r>
                        <a:rPr kumimoji="0" lang="en-US" altLang="en-US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3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kumimoji="0" lang="en-US" alt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33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 m</a:t>
                  </a:r>
                </a:p>
              </p:txBody>
            </p:sp>
          </mc:Choice>
          <mc:Fallback>
            <p:sp>
              <p:nvSpPr>
                <p:cNvPr id="33" name="Rectangle 13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AC159910-BA10-4C81-A999-FE74E5E040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47" y="2719"/>
                  <a:ext cx="1536" cy="369"/>
                </a:xfrm>
                <a:prstGeom prst="rect">
                  <a:avLst/>
                </a:prstGeom>
                <a:blipFill>
                  <a:blip r:embed="rId3"/>
                  <a:stretch>
                    <a:fillRect l="-6500" t="-14583" b="-322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xmlns="" id="{4CC42A0A-88F1-45E9-A55A-4B002DDBD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784"/>
              <a:ext cx="115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2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subject to</a:t>
              </a:r>
            </a:p>
          </p:txBody>
        </p:sp>
      </p:grpSp>
      <p:sp>
        <p:nvSpPr>
          <p:cNvPr id="35" name="Rectangle 16">
            <a:extLst>
              <a:ext uri="{FF2B5EF4-FFF2-40B4-BE49-F238E27FC236}">
                <a16:creationId xmlns:a16="http://schemas.microsoft.com/office/drawing/2014/main" xmlns="" id="{A49F19D7-3842-4CD3-8375-28C8028067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39069" y="5326791"/>
            <a:ext cx="10612437" cy="4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en-US" dirty="0"/>
              <a:t>xi = 1 </a:t>
            </a:r>
            <a:r>
              <a:rPr lang="en-US" altLang="en-US" dirty="0">
                <a:solidFill>
                  <a:srgbClr val="FF0000"/>
                </a:solidFill>
              </a:rPr>
              <a:t>when item </a:t>
            </a:r>
            <a:r>
              <a:rPr lang="en-US" altLang="en-US" dirty="0" err="1"/>
              <a:t>i</a:t>
            </a:r>
            <a:r>
              <a:rPr lang="en-US" altLang="en-US" dirty="0">
                <a:solidFill>
                  <a:srgbClr val="FF0000"/>
                </a:solidFill>
              </a:rPr>
              <a:t> is selected and let </a:t>
            </a:r>
            <a:r>
              <a:rPr lang="en-US" altLang="en-US" dirty="0"/>
              <a:t>xi = 0 </a:t>
            </a:r>
            <a:r>
              <a:rPr lang="en-US" altLang="en-US" dirty="0">
                <a:solidFill>
                  <a:srgbClr val="FF0000"/>
                </a:solidFill>
              </a:rPr>
              <a:t>when item </a:t>
            </a:r>
            <a:r>
              <a:rPr lang="en-US" altLang="en-US" dirty="0" err="1"/>
              <a:t>i</a:t>
            </a:r>
            <a:r>
              <a:rPr lang="en-US" altLang="en-US" dirty="0">
                <a:solidFill>
                  <a:srgbClr val="FF0000"/>
                </a:solidFill>
              </a:rPr>
              <a:t> is not selected.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6" name="Rectangle 16">
                <a:extLst>
                  <a:ext uri="{FF2B5EF4-FFF2-40B4-BE49-F238E27FC236}">
                    <a16:creationId xmlns:a16="http://schemas.microsoft.com/office/drawing/2014/main" id="{FF3CE4B1-4985-4DB6-8787-753181CC8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0" y="4420831"/>
                <a:ext cx="4876800" cy="5238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alt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en-US" sz="2800" b="1" i="1" dirty="0" smtClean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pt-BR" altLang="en-US" sz="2800" b="1" i="1" dirty="0" smtClean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≤</m:t>
                    </m:r>
                    <m:sSub>
                      <m:sSubPr>
                        <m:ctrlPr>
                          <a:rPr lang="pt-BR" altLang="en-US" sz="2800" b="1" i="1" dirty="0" smtClean="0">
                            <a:solidFill>
                              <a:srgbClr val="FF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altLang="en-US" sz="2800" b="1" i="1" dirty="0" smtClean="0">
                            <a:solidFill>
                              <a:srgbClr val="FF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IN" altLang="en-US" sz="2800" b="1" i="1" dirty="0" smtClean="0">
                            <a:solidFill>
                              <a:srgbClr val="FF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pt-BR" altLang="en-US" sz="2800" b="1" i="1" dirty="0" smtClean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pt-BR" altLang="en-US" sz="2800" b="1" i="1" dirty="0" smtClean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pt-BR" altLang="en-US" sz="2800" b="1" i="1" dirty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pt-BR" altLang="en-US" sz="2800" b="1" i="1" dirty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pt-BR" altLang="en-US" sz="2800" b="1" i="1" dirty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   </m:t>
                    </m:r>
                    <m:r>
                      <a:rPr lang="pt-BR" altLang="en-US" sz="2800" b="1" i="1" dirty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pt-BR" altLang="en-US" sz="2800" b="1" i="1" dirty="0" smtClean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pt-BR" altLang="en-US" sz="2800" b="1" i="1" dirty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𝒊</m:t>
                    </m:r>
                    <m:r>
                      <a:rPr lang="pt-BR" altLang="en-US" sz="2800" b="1" i="1" dirty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≤</m:t>
                    </m:r>
                    <m:r>
                      <a:rPr lang="pt-BR" altLang="en-US" sz="2800" b="1" i="1" dirty="0">
                        <a:solidFill>
                          <a:srgbClr val="FF003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𝒏</m:t>
                    </m:r>
                  </m:oMath>
                </a14:m>
                <a:endParaRPr lang="en-US" altLang="en-US" sz="2400" b="1" dirty="0">
                  <a:solidFill>
                    <a:srgbClr val="FF003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F3CE4B1-4985-4DB6-8787-753181CC8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4420831"/>
                <a:ext cx="4876800" cy="523862"/>
              </a:xfrm>
              <a:prstGeom prst="rect">
                <a:avLst/>
              </a:prstGeom>
              <a:blipFill>
                <a:blip r:embed="rId4"/>
                <a:stretch>
                  <a:fillRect l="-1875" b="-244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16">
            <a:extLst>
              <a:ext uri="{FF2B5EF4-FFF2-40B4-BE49-F238E27FC236}">
                <a16:creationId xmlns:a16="http://schemas.microsoft.com/office/drawing/2014/main" xmlns="" id="{1A4200E0-1082-40DD-84B8-9FC8864C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81" y="861811"/>
            <a:ext cx="10612437" cy="498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2075" tIns="46038" rIns="92075" bIns="46038" rtlCol="0"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b="1" kern="1200" baseline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20725" indent="-1809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b="1" i="1" kern="1200" baseline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63638" indent="-26352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Font typeface="Franklin Gothic Book" panose="020B0503020102020204" pitchFamily="34" charset="0"/>
              <a:buNone/>
            </a:pPr>
            <a:r>
              <a:rPr lang="en-US" altLang="en-US" sz="2800" dirty="0">
                <a:solidFill>
                  <a:srgbClr val="FF0000"/>
                </a:solidFill>
              </a:rPr>
              <a:t>Formal definition of Knapsack problem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8" name="Rectangle 5">
                <a:extLst>
                  <a:ext uri="{FF2B5EF4-FFF2-40B4-BE49-F238E27FC236}">
                    <a16:creationId xmlns:a16="http://schemas.microsoft.com/office/drawing/2014/main" id="{DBC03101-CCF8-45F8-8B8F-C1FAC3A12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9450" y="3738867"/>
                <a:ext cx="1447800" cy="4004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/>
              <a:p>
                <a:pPr lvl="0"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en-US" sz="2000" b="1" i="1" dirty="0">
                          <a:solidFill>
                            <a:srgbClr val="FF003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pt-BR" altLang="en-US" sz="2000" b="1" i="1" dirty="0">
                          <a:solidFill>
                            <a:srgbClr val="FF00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pt-BR" altLang="en-US" sz="2000" b="1" i="1" dirty="0">
                          <a:solidFill>
                            <a:srgbClr val="FF003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𝒊</m:t>
                      </m:r>
                      <m:r>
                        <a:rPr lang="pt-BR" altLang="en-US" sz="2000" b="1" i="1" dirty="0">
                          <a:solidFill>
                            <a:srgbClr val="FF003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≤</m:t>
                      </m:r>
                      <m:r>
                        <a:rPr lang="pt-BR" altLang="en-US" sz="2000" b="1" i="1" dirty="0">
                          <a:solidFill>
                            <a:srgbClr val="FF003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𝒏</m:t>
                      </m:r>
                    </m:oMath>
                  </m:oMathPara>
                </a14:m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33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Rectangle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BC03101-CCF8-45F8-8B8F-C1FAC3A12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9450" y="3738867"/>
                <a:ext cx="1447800" cy="400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6B13E61-1AD4-47A8-8F30-9A3F396D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933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72D92B-E315-4FD1-AA65-6CDA3239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Sequencing with deadlines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F551AA-76AB-4A27-963C-5DFED4B44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dirty="0"/>
              <a:t>Brute force approach </a:t>
            </a:r>
          </a:p>
          <a:p>
            <a:r>
              <a:rPr lang="en-IN" dirty="0"/>
              <a:t>Solve the following instance of job sequencing problem </a:t>
            </a:r>
          </a:p>
          <a:p>
            <a:pPr marL="0" indent="0">
              <a:buNone/>
            </a:pPr>
            <a:r>
              <a:rPr lang="en-US" b="0" dirty="0"/>
              <a:t>Let n = 4, (p1,p2,p3, p4)= (100,10,15, 27), (d1, d2, d3, d4)=(2, 1, 2, 1 )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2FAF74C-1C71-44A5-AAA8-D35ABE05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0B1BEC-4C83-4417-B5B0-BDCABC944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6" t="18271" r="29524" b="8741"/>
          <a:stretch/>
        </p:blipFill>
        <p:spPr>
          <a:xfrm>
            <a:off x="4676550" y="2813761"/>
            <a:ext cx="5414165" cy="3680824"/>
          </a:xfrm>
          <a:prstGeom prst="rect">
            <a:avLst/>
          </a:prstGeom>
        </p:spPr>
      </p:pic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xmlns="" id="{9D325BB3-B998-4622-89D6-BABB6A8D2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860444" y="4103914"/>
            <a:ext cx="914400" cy="67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125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72D92B-E315-4FD1-AA65-6CDA3239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Sequencing with deadlines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F551AA-76AB-4A27-963C-5DFED4B44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/>
              <a:t>Greedy Approach </a:t>
            </a:r>
          </a:p>
          <a:p>
            <a:pPr marL="542925" lvl="1" indent="-279400">
              <a:buFont typeface="Arial" panose="020B0604020202020204" pitchFamily="34" charset="0"/>
              <a:buChar char="•"/>
            </a:pPr>
            <a:r>
              <a:rPr lang="en-US" sz="2400" dirty="0"/>
              <a:t>Sort all the given jobs in </a:t>
            </a:r>
            <a:r>
              <a:rPr lang="en-US" sz="2400" dirty="0">
                <a:solidFill>
                  <a:srgbClr val="002060"/>
                </a:solidFill>
              </a:rPr>
              <a:t>decreasing</a:t>
            </a:r>
            <a:r>
              <a:rPr lang="en-US" sz="2400" dirty="0"/>
              <a:t> order of their </a:t>
            </a:r>
            <a:r>
              <a:rPr lang="en-US" sz="2400" dirty="0">
                <a:solidFill>
                  <a:srgbClr val="002060"/>
                </a:solidFill>
              </a:rPr>
              <a:t>profit</a:t>
            </a:r>
            <a:r>
              <a:rPr lang="en-US" sz="2400" dirty="0"/>
              <a:t>.</a:t>
            </a:r>
          </a:p>
          <a:p>
            <a:pPr marL="542925" lvl="1" indent="-279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Check the value of </a:t>
            </a:r>
            <a:r>
              <a:rPr lang="en-US" sz="2400" dirty="0"/>
              <a:t>maximum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deadline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pPr marL="542925" lvl="1" indent="-279400">
              <a:buFont typeface="Arial" panose="020B0604020202020204" pitchFamily="34" charset="0"/>
              <a:buChar char="•"/>
            </a:pPr>
            <a:r>
              <a:rPr lang="en-US" sz="2400" dirty="0"/>
              <a:t>Draw a </a:t>
            </a:r>
            <a:r>
              <a:rPr lang="en-US" sz="2400" dirty="0">
                <a:solidFill>
                  <a:srgbClr val="002060"/>
                </a:solidFill>
              </a:rPr>
              <a:t>Gantt chart </a:t>
            </a:r>
            <a:r>
              <a:rPr lang="en-US" sz="2400" dirty="0"/>
              <a:t>where maximum time on </a:t>
            </a:r>
            <a:r>
              <a:rPr lang="en-US" sz="2400" dirty="0">
                <a:solidFill>
                  <a:srgbClr val="002060"/>
                </a:solidFill>
              </a:rPr>
              <a:t>Gantt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2060"/>
                </a:solidFill>
              </a:rPr>
              <a:t>chart</a:t>
            </a:r>
            <a:r>
              <a:rPr lang="en-US" sz="2400" dirty="0"/>
              <a:t> is the value of maximum deadline.</a:t>
            </a:r>
          </a:p>
          <a:p>
            <a:pPr marL="542925" lvl="1" indent="-279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Select the jobs </a:t>
            </a:r>
            <a:r>
              <a:rPr lang="en-US" sz="2400" dirty="0"/>
              <a:t>one by one.</a:t>
            </a:r>
          </a:p>
          <a:p>
            <a:pPr marL="542925" lvl="1" indent="-279400">
              <a:buFont typeface="Arial" panose="020B0604020202020204" pitchFamily="34" charset="0"/>
              <a:buChar char="•"/>
            </a:pPr>
            <a:r>
              <a:rPr lang="en-US" sz="2400" dirty="0"/>
              <a:t>Put the job on </a:t>
            </a:r>
            <a:r>
              <a:rPr lang="en-US" sz="2400" dirty="0">
                <a:solidFill>
                  <a:srgbClr val="002060"/>
                </a:solidFill>
              </a:rPr>
              <a:t>Gantt chart </a:t>
            </a:r>
            <a:r>
              <a:rPr lang="en-US" sz="2400" dirty="0"/>
              <a:t>as far as possible from 0 ensuring that the job gets completed before its deadline.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2FAF74C-1C71-44A5-AAA8-D35ABE05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762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Sequencing with deadlines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Solve the following instance of job sequencing with deadline problem.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Solution</a:t>
            </a:r>
          </a:p>
          <a:p>
            <a:pPr lvl="1"/>
            <a:r>
              <a:rPr lang="en-US" dirty="0"/>
              <a:t>Sort all the given jobs in decreasing order of their profit.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6" name="Picture 5" descr="A picture containing light, white&#10;&#10;Description automatically generated">
            <a:extLst>
              <a:ext uri="{FF2B5EF4-FFF2-40B4-BE49-F238E27FC236}">
                <a16:creationId xmlns:a16="http://schemas.microsoft.com/office/drawing/2014/main" xmlns="" id="{E7444A3A-8E64-49A0-A727-7688C51A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943" y="1819050"/>
            <a:ext cx="4477375" cy="1609950"/>
          </a:xfrm>
          <a:prstGeom prst="rect">
            <a:avLst/>
          </a:prstGeom>
          <a:ln w="952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close up of a white wall&#10;&#10;Description automatically generated">
            <a:extLst>
              <a:ext uri="{FF2B5EF4-FFF2-40B4-BE49-F238E27FC236}">
                <a16:creationId xmlns:a16="http://schemas.microsoft.com/office/drawing/2014/main" xmlns="" id="{E2616BC0-8AAB-45A4-82C9-B2BB5370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425" y="4647160"/>
            <a:ext cx="4507150" cy="16099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51130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Sequencing with deadlines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Value of maximum deadline = 5.</a:t>
            </a:r>
          </a:p>
          <a:p>
            <a:pPr fontAlgn="base"/>
            <a:r>
              <a:rPr lang="en-US" dirty="0"/>
              <a:t>So, draw a Gantt chart with maximum time on Gantt chart = 5 units as shown below</a:t>
            </a:r>
          </a:p>
          <a:p>
            <a:pPr fontAlgn="base"/>
            <a:endParaRPr lang="en-US" dirty="0"/>
          </a:p>
          <a:p>
            <a:endParaRPr lang="en-IN" dirty="0"/>
          </a:p>
          <a:p>
            <a:r>
              <a:rPr lang="en-IN" dirty="0"/>
              <a:t>Select the jobs as per the ordered profits and place them in the chart accordingly</a:t>
            </a:r>
          </a:p>
          <a:p>
            <a:r>
              <a:rPr lang="en-IN" dirty="0"/>
              <a:t>Select J4 ( d4=2)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9DC497-BEA7-468D-B070-3B9BE2F92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8" t="40207" r="32619" b="41371"/>
          <a:stretch/>
        </p:blipFill>
        <p:spPr>
          <a:xfrm>
            <a:off x="4405905" y="2412357"/>
            <a:ext cx="5138057" cy="1262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AB7C671-1D10-489A-B6DE-B5F8C085A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2" t="30043" r="31309" b="53017"/>
          <a:stretch/>
        </p:blipFill>
        <p:spPr>
          <a:xfrm>
            <a:off x="4297047" y="4833423"/>
            <a:ext cx="5355772" cy="11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96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Sequencing with deadlines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/>
          <a:lstStyle/>
          <a:p>
            <a:pPr fontAlgn="base"/>
            <a:r>
              <a:rPr lang="en-IN" dirty="0"/>
              <a:t>Select J1 ( d1=5)</a:t>
            </a:r>
          </a:p>
          <a:p>
            <a:pPr fontAlgn="base"/>
            <a:endParaRPr lang="en-IN" dirty="0"/>
          </a:p>
          <a:p>
            <a:pPr fontAlgn="base"/>
            <a:endParaRPr lang="en-IN" dirty="0"/>
          </a:p>
          <a:p>
            <a:pPr fontAlgn="base"/>
            <a:endParaRPr lang="en-IN" dirty="0"/>
          </a:p>
          <a:p>
            <a:pPr fontAlgn="base"/>
            <a:r>
              <a:rPr lang="en-IN" dirty="0"/>
              <a:t>Select J3 (d3=3)</a:t>
            </a:r>
          </a:p>
          <a:p>
            <a:pPr fontAlgn="base"/>
            <a:endParaRPr lang="en-IN" dirty="0"/>
          </a:p>
          <a:p>
            <a:pPr fontAlgn="base"/>
            <a:endParaRPr lang="en-IN" dirty="0"/>
          </a:p>
          <a:p>
            <a:pPr fontAlgn="base"/>
            <a:r>
              <a:rPr lang="en-IN" dirty="0"/>
              <a:t>Select J2 (d2=3)</a:t>
            </a:r>
          </a:p>
          <a:p>
            <a:pPr fontAlgn="base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6CB0604-4EC8-4404-A48A-8F8CB32F6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8" t="29792" r="32382" b="55291"/>
          <a:stretch/>
        </p:blipFill>
        <p:spPr>
          <a:xfrm>
            <a:off x="4876798" y="1207030"/>
            <a:ext cx="5167086" cy="1022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A59A978-C340-4532-BE19-B001A40A7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5" t="40167" r="32857" b="43065"/>
          <a:stretch/>
        </p:blipFill>
        <p:spPr>
          <a:xfrm>
            <a:off x="4876798" y="3038622"/>
            <a:ext cx="5167085" cy="11494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8A1EB00-3B9E-4A3E-92CA-25D0985BE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9" t="44557" r="32857" b="40525"/>
          <a:stretch/>
        </p:blipFill>
        <p:spPr>
          <a:xfrm>
            <a:off x="4876798" y="4610909"/>
            <a:ext cx="5167085" cy="1022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54958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Sequencing with deadlines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/>
          <a:lstStyle/>
          <a:p>
            <a:pPr fontAlgn="base"/>
            <a:r>
              <a:rPr lang="en-IN" dirty="0"/>
              <a:t>Select J5 ( d5=4) </a:t>
            </a:r>
          </a:p>
          <a:p>
            <a:pPr fontAlgn="base"/>
            <a:endParaRPr lang="en-IN" dirty="0"/>
          </a:p>
          <a:p>
            <a:pPr fontAlgn="base"/>
            <a:endParaRPr lang="en-IN" dirty="0"/>
          </a:p>
          <a:p>
            <a:pPr fontAlgn="base"/>
            <a:endParaRPr lang="en-IN" dirty="0"/>
          </a:p>
          <a:p>
            <a:pPr fontAlgn="base"/>
            <a:r>
              <a:rPr lang="en-US" dirty="0"/>
              <a:t>The left over job is </a:t>
            </a:r>
            <a:r>
              <a:rPr lang="en-US" dirty="0">
                <a:solidFill>
                  <a:srgbClr val="FF0000"/>
                </a:solidFill>
              </a:rPr>
              <a:t>J6</a:t>
            </a:r>
            <a:r>
              <a:rPr lang="en-US" dirty="0"/>
              <a:t> whose deadline is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.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All the slots before deadline </a:t>
            </a:r>
            <a:r>
              <a:rPr lang="en-US" dirty="0"/>
              <a:t>2</a:t>
            </a:r>
            <a:r>
              <a:rPr lang="en-US" dirty="0">
                <a:solidFill>
                  <a:srgbClr val="FF0000"/>
                </a:solidFill>
              </a:rPr>
              <a:t> are already occupied.</a:t>
            </a:r>
          </a:p>
          <a:p>
            <a:pPr fontAlgn="base"/>
            <a:r>
              <a:rPr lang="en-US" dirty="0"/>
              <a:t>Thus, job </a:t>
            </a:r>
            <a:r>
              <a:rPr lang="en-US" dirty="0">
                <a:solidFill>
                  <a:srgbClr val="FF0000"/>
                </a:solidFill>
              </a:rPr>
              <a:t>J6 </a:t>
            </a:r>
            <a:r>
              <a:rPr lang="en-US" dirty="0"/>
              <a:t>can not be completed.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Hence the optimal sequence of jobs are </a:t>
            </a:r>
            <a:r>
              <a:rPr lang="en-US" dirty="0"/>
              <a:t>&lt;J2, J4, J3, J5, J1&gt;</a:t>
            </a:r>
          </a:p>
          <a:p>
            <a:pPr fontAlgn="base"/>
            <a:r>
              <a:rPr lang="en-US" dirty="0"/>
              <a:t>The profit earned by this sequence is </a:t>
            </a:r>
            <a:r>
              <a:rPr lang="en-US" dirty="0">
                <a:solidFill>
                  <a:srgbClr val="FF0000"/>
                </a:solidFill>
              </a:rPr>
              <a:t>990 units </a:t>
            </a:r>
          </a:p>
          <a:p>
            <a:pPr fontAlgn="base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A71D602-C2FF-4D38-90A8-B7658019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9408" r="32500" b="55135"/>
          <a:stretch/>
        </p:blipFill>
        <p:spPr>
          <a:xfrm>
            <a:off x="4876800" y="1290152"/>
            <a:ext cx="4978400" cy="10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2871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Sequencing with deadlines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/>
          <a:lstStyle/>
          <a:p>
            <a:r>
              <a:rPr lang="en-IN" dirty="0"/>
              <a:t>Solve the following instance of job sequencing problem </a:t>
            </a:r>
          </a:p>
          <a:p>
            <a:pPr marL="0" indent="0">
              <a:buNone/>
            </a:pPr>
            <a:r>
              <a:rPr lang="en-US" dirty="0"/>
              <a:t>Let n = 4, (p1,p2,p3, p4)= (100,10,15, 27), (d1, d2, d3, d4)=(2, 1, 2, 1 )</a:t>
            </a:r>
          </a:p>
          <a:p>
            <a:pPr fontAlgn="base"/>
            <a:endParaRPr lang="en-IN" dirty="0"/>
          </a:p>
          <a:p>
            <a:pPr fontAlgn="base"/>
            <a:endParaRPr lang="en-IN" dirty="0"/>
          </a:p>
          <a:p>
            <a:pPr marL="0" indent="0" algn="ctr" fontAlgn="base">
              <a:buNone/>
            </a:pPr>
            <a:r>
              <a:rPr lang="en-IN" sz="4000" dirty="0">
                <a:solidFill>
                  <a:srgbClr val="FF0000"/>
                </a:solidFill>
              </a:rPr>
              <a:t>Solution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353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800" dirty="0"/>
              <a:t>Situation</a:t>
            </a:r>
            <a:r>
              <a:rPr lang="en-IN" sz="2800" dirty="0">
                <a:solidFill>
                  <a:srgbClr val="FF0000"/>
                </a:solidFill>
              </a:rPr>
              <a:t> </a:t>
            </a:r>
          </a:p>
          <a:p>
            <a:r>
              <a:rPr lang="en-IN" sz="2800" dirty="0">
                <a:solidFill>
                  <a:srgbClr val="FF0000"/>
                </a:solidFill>
              </a:rPr>
              <a:t>How will you compactly store a data file of </a:t>
            </a:r>
            <a:r>
              <a:rPr lang="en-IN" sz="2800" dirty="0"/>
              <a:t>100000</a:t>
            </a:r>
            <a:r>
              <a:rPr lang="en-IN" sz="2800" dirty="0">
                <a:solidFill>
                  <a:srgbClr val="FF0000"/>
                </a:solidFill>
              </a:rPr>
              <a:t> characters?</a:t>
            </a:r>
          </a:p>
          <a:p>
            <a:r>
              <a:rPr lang="en-IN" sz="2800" dirty="0"/>
              <a:t>The file consists of only 6 different characters </a:t>
            </a:r>
          </a:p>
          <a:p>
            <a:r>
              <a:rPr lang="en-IN" sz="2800" dirty="0">
                <a:solidFill>
                  <a:srgbClr val="FF0000"/>
                </a:solidFill>
              </a:rPr>
              <a:t>Their occurrences (frequencies) are as follows </a:t>
            </a:r>
          </a:p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r>
              <a:rPr lang="en-IN" sz="2600" dirty="0"/>
              <a:t>Designing a </a:t>
            </a:r>
            <a:r>
              <a:rPr lang="en-IN" sz="2600" dirty="0">
                <a:solidFill>
                  <a:srgbClr val="FF0000"/>
                </a:solidFill>
              </a:rPr>
              <a:t>binary character code </a:t>
            </a:r>
            <a:r>
              <a:rPr lang="en-IN" sz="2600" dirty="0"/>
              <a:t>(</a:t>
            </a:r>
            <a:r>
              <a:rPr lang="en-US" sz="2600" dirty="0"/>
              <a:t>in which each character is represented by a unique binary string, which we call a </a:t>
            </a:r>
            <a:r>
              <a:rPr lang="en-IN" sz="2600" i="1" dirty="0">
                <a:solidFill>
                  <a:srgbClr val="FF0000"/>
                </a:solidFill>
              </a:rPr>
              <a:t>Codeword</a:t>
            </a:r>
            <a:r>
              <a:rPr lang="en-IN" sz="2600" i="1" dirty="0"/>
              <a:t>)</a:t>
            </a:r>
            <a:r>
              <a:rPr lang="en-IN" sz="2600" dirty="0">
                <a:solidFill>
                  <a:srgbClr val="FF0000"/>
                </a:solidFill>
              </a:rPr>
              <a:t> </a:t>
            </a:r>
            <a:r>
              <a:rPr lang="en-IN" sz="2600" dirty="0"/>
              <a:t>is one among multiple solutions </a:t>
            </a:r>
          </a:p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CAC2B7-D8B9-4BCF-9C12-F817CE2D5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9" t="50000" r="6428" b="33749"/>
          <a:stretch/>
        </p:blipFill>
        <p:spPr>
          <a:xfrm>
            <a:off x="1061520" y="3429000"/>
            <a:ext cx="10784115" cy="11139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07516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800" dirty="0">
              <a:solidFill>
                <a:srgbClr val="FF0000"/>
              </a:solidFill>
            </a:endParaRPr>
          </a:p>
          <a:p>
            <a:r>
              <a:rPr lang="en-IN" sz="2800" dirty="0">
                <a:solidFill>
                  <a:srgbClr val="FF0000"/>
                </a:solidFill>
              </a:rPr>
              <a:t>Fixed length code (e.g. ASCII)</a:t>
            </a:r>
          </a:p>
          <a:p>
            <a:pPr lvl="1"/>
            <a:r>
              <a:rPr lang="en-US" sz="2200" i="0" dirty="0">
                <a:solidFill>
                  <a:srgbClr val="002060"/>
                </a:solidFill>
              </a:rPr>
              <a:t>3 bits to represent 6 characters</a:t>
            </a:r>
          </a:p>
          <a:p>
            <a:pPr lvl="1"/>
            <a:r>
              <a:rPr lang="en-US" sz="2200" i="0" dirty="0"/>
              <a:t>a = 000, b = 001, . . . , f = 101. </a:t>
            </a:r>
          </a:p>
          <a:p>
            <a:pPr lvl="1"/>
            <a:r>
              <a:rPr lang="en-US" sz="2200" i="0" dirty="0">
                <a:solidFill>
                  <a:srgbClr val="002060"/>
                </a:solidFill>
              </a:rPr>
              <a:t>This method requires 300,000 bits to code the </a:t>
            </a:r>
            <a:r>
              <a:rPr lang="en-IN" sz="2200" i="0" dirty="0">
                <a:solidFill>
                  <a:srgbClr val="002060"/>
                </a:solidFill>
              </a:rPr>
              <a:t>entire file</a:t>
            </a:r>
          </a:p>
          <a:p>
            <a:pPr lvl="1"/>
            <a:r>
              <a:rPr lang="en-IN" sz="2200" i="0" dirty="0">
                <a:solidFill>
                  <a:srgbClr val="FF0000"/>
                </a:solidFill>
              </a:rPr>
              <a:t>Can you do better </a:t>
            </a:r>
            <a:r>
              <a:rPr lang="en-IN" sz="2400" b="0" dirty="0">
                <a:solidFill>
                  <a:srgbClr val="FF0000"/>
                </a:solidFill>
              </a:rPr>
              <a:t>?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F937D3-4FA6-4E10-9D6E-D410AF41C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" t="26526" r="5833" b="41371"/>
          <a:stretch/>
        </p:blipFill>
        <p:spPr>
          <a:xfrm>
            <a:off x="1233378" y="1115926"/>
            <a:ext cx="10679272" cy="2200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5114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 lnSpcReduction="10000"/>
          </a:bodyPr>
          <a:lstStyle/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800" dirty="0">
              <a:solidFill>
                <a:srgbClr val="FF0000"/>
              </a:solidFill>
            </a:endParaRPr>
          </a:p>
          <a:p>
            <a:r>
              <a:rPr lang="en-IN" sz="2800" dirty="0">
                <a:solidFill>
                  <a:srgbClr val="FF0000"/>
                </a:solidFill>
              </a:rPr>
              <a:t>Variable length code (Morse code)</a:t>
            </a:r>
          </a:p>
          <a:p>
            <a:pPr lvl="1"/>
            <a:r>
              <a:rPr lang="en-US" sz="2200" i="0" dirty="0">
                <a:solidFill>
                  <a:srgbClr val="002060"/>
                </a:solidFill>
              </a:rPr>
              <a:t>assign frequent characters short codewords and infrequent characters long codewords</a:t>
            </a:r>
          </a:p>
          <a:p>
            <a:pPr lvl="1"/>
            <a:r>
              <a:rPr lang="en-IN" sz="2200" i="0" dirty="0"/>
              <a:t>This code requires (45.1+13.3+12.3+16.3+9.4+5.4).1,000= </a:t>
            </a:r>
            <a:r>
              <a:rPr lang="en-IN" sz="2200" i="0" dirty="0">
                <a:solidFill>
                  <a:srgbClr val="002060"/>
                </a:solidFill>
              </a:rPr>
              <a:t>224,000</a:t>
            </a:r>
            <a:r>
              <a:rPr lang="en-IN" sz="2200" i="0" dirty="0"/>
              <a:t> bits</a:t>
            </a:r>
          </a:p>
          <a:p>
            <a:pPr lvl="1"/>
            <a:r>
              <a:rPr lang="en-IN" sz="2200" i="0" dirty="0">
                <a:solidFill>
                  <a:srgbClr val="002060"/>
                </a:solidFill>
              </a:rPr>
              <a:t>When compared to fixed length code, the variable length code saved the storage by </a:t>
            </a:r>
            <a:r>
              <a:rPr lang="en-IN" sz="2200" i="0" dirty="0"/>
              <a:t>25%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F937D3-4FA6-4E10-9D6E-D410AF41C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" t="26526" r="5833" b="41371"/>
          <a:stretch/>
        </p:blipFill>
        <p:spPr>
          <a:xfrm>
            <a:off x="1233378" y="1115926"/>
            <a:ext cx="10679272" cy="2200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01987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80A570-D4AC-4DBE-B831-CF3121EB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406A85-F5D3-4E06-8882-620F92E2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254034"/>
            <a:ext cx="10612256" cy="5390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 </a:t>
            </a:r>
          </a:p>
          <a:p>
            <a:pPr marL="0" indent="0">
              <a:buNone/>
            </a:pPr>
            <a:r>
              <a:rPr lang="en-US" b="0" dirty="0"/>
              <a:t>Consider the following instance of the knapsack problem</a:t>
            </a:r>
          </a:p>
          <a:p>
            <a:pPr marL="0" indent="0">
              <a:buNone/>
            </a:pPr>
            <a:r>
              <a:rPr lang="en-IN" b="0" dirty="0"/>
              <a:t>n = 3, m= 20, (p</a:t>
            </a:r>
            <a:r>
              <a:rPr lang="en-IN" b="0" baseline="-25000" dirty="0"/>
              <a:t>1</a:t>
            </a:r>
            <a:r>
              <a:rPr lang="en-IN" b="0" dirty="0"/>
              <a:t>,p</a:t>
            </a:r>
            <a:r>
              <a:rPr lang="en-IN" b="0" baseline="-25000" dirty="0"/>
              <a:t>2</a:t>
            </a:r>
            <a:r>
              <a:rPr lang="en-IN" b="0" dirty="0"/>
              <a:t>,p</a:t>
            </a:r>
            <a:r>
              <a:rPr lang="en-IN" b="0" baseline="-25000" dirty="0"/>
              <a:t>3</a:t>
            </a:r>
            <a:r>
              <a:rPr lang="en-IN" b="0" dirty="0"/>
              <a:t>)=(25,24,15) and (w</a:t>
            </a:r>
            <a:r>
              <a:rPr lang="en-IN" b="0" baseline="-25000" dirty="0"/>
              <a:t>1</a:t>
            </a:r>
            <a:r>
              <a:rPr lang="en-IN" b="0" dirty="0"/>
              <a:t>,w</a:t>
            </a:r>
            <a:r>
              <a:rPr lang="en-IN" b="0" baseline="-25000" dirty="0"/>
              <a:t>2</a:t>
            </a:r>
            <a:r>
              <a:rPr lang="en-IN" b="0" dirty="0"/>
              <a:t>,w</a:t>
            </a:r>
            <a:r>
              <a:rPr lang="en-IN" b="0" baseline="-25000" dirty="0"/>
              <a:t>3</a:t>
            </a:r>
            <a:r>
              <a:rPr lang="en-IN" b="0" dirty="0"/>
              <a:t>)= (18,15,10).</a:t>
            </a:r>
          </a:p>
          <a:p>
            <a:pPr marL="0" indent="0">
              <a:buNone/>
            </a:pPr>
            <a:r>
              <a:rPr lang="en-IN" b="0" dirty="0">
                <a:solidFill>
                  <a:srgbClr val="FF0000"/>
                </a:solidFill>
              </a:rPr>
              <a:t>Find all the feasible solutions and hence an optimal solution </a:t>
            </a:r>
          </a:p>
          <a:p>
            <a:pPr marL="0" indent="0">
              <a:buNone/>
            </a:pPr>
            <a:r>
              <a:rPr lang="en-IN" sz="2800" dirty="0">
                <a:solidFill>
                  <a:srgbClr val="FF0000"/>
                </a:solidFill>
              </a:rPr>
              <a:t>First feasible solution </a:t>
            </a:r>
          </a:p>
          <a:p>
            <a:pPr lvl="1"/>
            <a:r>
              <a:rPr lang="en-IN" sz="2200" b="0" i="0" dirty="0">
                <a:solidFill>
                  <a:srgbClr val="002060"/>
                </a:solidFill>
              </a:rPr>
              <a:t>Consider the objects according to their profit ( descending order)</a:t>
            </a:r>
          </a:p>
          <a:p>
            <a:pPr lvl="1"/>
            <a:r>
              <a:rPr lang="en-IN" sz="2200" b="0" i="0" dirty="0"/>
              <a:t>Object with largest profit is considered first and so on </a:t>
            </a:r>
          </a:p>
          <a:p>
            <a:pPr lvl="1"/>
            <a:r>
              <a:rPr lang="en-IN" sz="2200" b="0" i="0" dirty="0">
                <a:solidFill>
                  <a:srgbClr val="002060"/>
                </a:solidFill>
              </a:rPr>
              <a:t>Object 1 (highest profit) with weight </a:t>
            </a:r>
            <a:r>
              <a:rPr lang="en-IN" sz="2200" b="0" i="0" dirty="0"/>
              <a:t>18</a:t>
            </a:r>
            <a:r>
              <a:rPr lang="en-IN" sz="2200" b="0" i="0" dirty="0">
                <a:solidFill>
                  <a:srgbClr val="002060"/>
                </a:solidFill>
              </a:rPr>
              <a:t> can be put into the knapsack in its entirety . So </a:t>
            </a:r>
            <a:r>
              <a:rPr lang="en-IN" sz="2200" b="0" i="0" dirty="0"/>
              <a:t>x1=1 </a:t>
            </a:r>
            <a:r>
              <a:rPr lang="en-IN" sz="2200" b="0" i="0" dirty="0">
                <a:solidFill>
                  <a:srgbClr val="002060"/>
                </a:solidFill>
              </a:rPr>
              <a:t>and </a:t>
            </a:r>
            <a:r>
              <a:rPr lang="en-IN" sz="2200" b="0" i="0" dirty="0" err="1"/>
              <a:t>RemCap</a:t>
            </a:r>
            <a:r>
              <a:rPr lang="en-IN" sz="2200" b="0" i="0" dirty="0"/>
              <a:t> =2</a:t>
            </a:r>
          </a:p>
          <a:p>
            <a:pPr lvl="1"/>
            <a:r>
              <a:rPr lang="en-IN" sz="2200" b="0" i="0" dirty="0"/>
              <a:t>Object 2 ( second highest profit) with weight </a:t>
            </a:r>
            <a:r>
              <a:rPr lang="en-IN" sz="2200" b="0" i="0" dirty="0">
                <a:solidFill>
                  <a:srgbClr val="002060"/>
                </a:solidFill>
              </a:rPr>
              <a:t>15</a:t>
            </a:r>
            <a:r>
              <a:rPr lang="en-IN" sz="2200" b="0" i="0" dirty="0"/>
              <a:t> is considered but cant be put into the bag in its entirety </a:t>
            </a:r>
            <a:r>
              <a:rPr lang="en-IN" sz="2200" b="0" i="0" dirty="0">
                <a:solidFill>
                  <a:srgbClr val="002060"/>
                </a:solidFill>
              </a:rPr>
              <a:t>(</a:t>
            </a:r>
            <a:r>
              <a:rPr lang="en-IN" sz="2200" b="0" i="0" dirty="0" err="1">
                <a:solidFill>
                  <a:srgbClr val="002060"/>
                </a:solidFill>
              </a:rPr>
              <a:t>RemCap</a:t>
            </a:r>
            <a:r>
              <a:rPr lang="en-IN" sz="2200" b="0" i="0" dirty="0">
                <a:solidFill>
                  <a:srgbClr val="002060"/>
                </a:solidFill>
              </a:rPr>
              <a:t>&lt;w2)</a:t>
            </a:r>
          </a:p>
          <a:p>
            <a:pPr lvl="1"/>
            <a:r>
              <a:rPr lang="en-IN" sz="2200" b="0" i="0" dirty="0">
                <a:solidFill>
                  <a:srgbClr val="002060"/>
                </a:solidFill>
              </a:rPr>
              <a:t>Hence a fraction </a:t>
            </a:r>
            <a:r>
              <a:rPr lang="en-IN" sz="2200" b="0" i="0" dirty="0"/>
              <a:t>2/15</a:t>
            </a:r>
            <a:r>
              <a:rPr lang="en-IN" sz="2200" b="0" i="0" dirty="0">
                <a:solidFill>
                  <a:srgbClr val="002060"/>
                </a:solidFill>
              </a:rPr>
              <a:t> is put into the knapsack, </a:t>
            </a:r>
            <a:r>
              <a:rPr lang="en-IN" sz="2200" b="0" i="0" dirty="0"/>
              <a:t>x2=2/15, </a:t>
            </a:r>
            <a:r>
              <a:rPr lang="en-IN" sz="2200" b="0" i="0" dirty="0" err="1"/>
              <a:t>RemCap</a:t>
            </a:r>
            <a:r>
              <a:rPr lang="en-IN" sz="2200" b="0" i="0" dirty="0"/>
              <a:t> =0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EFA1EB-00D6-4D9B-8A2F-1B451457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810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solidFill>
                  <a:srgbClr val="FF0000"/>
                </a:solidFill>
              </a:rPr>
              <a:t>Prefix codes </a:t>
            </a:r>
          </a:p>
          <a:p>
            <a:r>
              <a:rPr lang="en-US" sz="2800" dirty="0"/>
              <a:t>A code is called a prefix (free) code if no codeword is a prefix of another one. ( typically of variable length )</a:t>
            </a:r>
          </a:p>
          <a:p>
            <a:r>
              <a:rPr lang="en-US" sz="2800" dirty="0"/>
              <a:t>Example </a:t>
            </a:r>
          </a:p>
          <a:p>
            <a:pPr marL="779590" lvl="2" indent="0">
              <a:buNone/>
            </a:pPr>
            <a:r>
              <a:rPr lang="pt-BR" sz="2200" b="1" dirty="0">
                <a:solidFill>
                  <a:srgbClr val="FF0000"/>
                </a:solidFill>
              </a:rPr>
              <a:t>A: 00</a:t>
            </a:r>
          </a:p>
          <a:p>
            <a:pPr marL="779590" lvl="2" indent="0">
              <a:buNone/>
            </a:pPr>
            <a:r>
              <a:rPr lang="pt-BR" sz="2200" b="1" dirty="0">
                <a:solidFill>
                  <a:srgbClr val="FF0000"/>
                </a:solidFill>
              </a:rPr>
              <a:t>B: 010</a:t>
            </a:r>
          </a:p>
          <a:p>
            <a:pPr marL="779590" lvl="2" indent="0">
              <a:buNone/>
            </a:pPr>
            <a:r>
              <a:rPr lang="pt-BR" sz="2200" b="1" dirty="0">
                <a:solidFill>
                  <a:srgbClr val="FF0000"/>
                </a:solidFill>
              </a:rPr>
              <a:t>C: 011</a:t>
            </a:r>
          </a:p>
          <a:p>
            <a:pPr marL="779590" lvl="2" indent="0">
              <a:buNone/>
            </a:pPr>
            <a:r>
              <a:rPr lang="pt-BR" sz="2200" b="1" dirty="0">
                <a:solidFill>
                  <a:srgbClr val="FF0000"/>
                </a:solidFill>
              </a:rPr>
              <a:t>D: 10</a:t>
            </a:r>
          </a:p>
          <a:p>
            <a:pPr marL="779590" lvl="2" indent="0">
              <a:buNone/>
            </a:pPr>
            <a:r>
              <a:rPr lang="pt-BR" sz="2200" b="1" dirty="0">
                <a:solidFill>
                  <a:srgbClr val="FF0000"/>
                </a:solidFill>
              </a:rPr>
              <a:t>E: 11</a:t>
            </a:r>
          </a:p>
          <a:p>
            <a:pPr marL="0" indent="0">
              <a:buNone/>
            </a:pPr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267F350-F621-4609-B36A-418064774EE4}"/>
              </a:ext>
            </a:extLst>
          </p:cNvPr>
          <p:cNvSpPr txBox="1"/>
          <p:nvPr/>
        </p:nvSpPr>
        <p:spPr>
          <a:xfrm>
            <a:off x="4909625" y="3019001"/>
            <a:ext cx="2715064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pt-BR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00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pt-BR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B: 010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pt-BR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 001 # 011 -&gt; 001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pt-BR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D: 10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pt-BR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E: 11</a:t>
            </a:r>
            <a:endParaRPr lang="en-IN" sz="2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87543E5-3971-4703-AEF1-4A147F8D7000}"/>
              </a:ext>
            </a:extLst>
          </p:cNvPr>
          <p:cNvSpPr txBox="1"/>
          <p:nvPr/>
        </p:nvSpPr>
        <p:spPr>
          <a:xfrm>
            <a:off x="1842867" y="5542450"/>
            <a:ext cx="144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Prefix code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245F85C-FDD0-4FBE-B782-959DE42D78E8}"/>
              </a:ext>
            </a:extLst>
          </p:cNvPr>
          <p:cNvSpPr txBox="1"/>
          <p:nvPr/>
        </p:nvSpPr>
        <p:spPr>
          <a:xfrm>
            <a:off x="4677507" y="5558081"/>
            <a:ext cx="198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Not a Prefix code 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xmlns="" id="{0BF1AC03-DFD2-4FFB-8AA5-6ECF996A8638}"/>
              </a:ext>
            </a:extLst>
          </p:cNvPr>
          <p:cNvSpPr/>
          <p:nvPr/>
        </p:nvSpPr>
        <p:spPr>
          <a:xfrm>
            <a:off x="2335237" y="5043016"/>
            <a:ext cx="211015" cy="576000"/>
          </a:xfrm>
          <a:prstGeom prst="upArrow">
            <a:avLst/>
          </a:prstGeom>
          <a:ln w="28575"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xmlns="" id="{3365BCB7-ED33-4B7F-B03D-F2EA8D6245D9}"/>
              </a:ext>
            </a:extLst>
          </p:cNvPr>
          <p:cNvSpPr/>
          <p:nvPr/>
        </p:nvSpPr>
        <p:spPr>
          <a:xfrm>
            <a:off x="5315243" y="5028309"/>
            <a:ext cx="211015" cy="576000"/>
          </a:xfrm>
          <a:prstGeom prst="upArrow">
            <a:avLst/>
          </a:prstGeom>
          <a:ln w="28575"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10CF921-D8A3-40A5-B2BD-76B49182EA0C}"/>
              </a:ext>
            </a:extLst>
          </p:cNvPr>
          <p:cNvSpPr txBox="1"/>
          <p:nvPr/>
        </p:nvSpPr>
        <p:spPr>
          <a:xfrm>
            <a:off x="8377630" y="3019001"/>
            <a:ext cx="2715064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pt-BR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{3, 11, 22}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pt-BR" sz="2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pt-BR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{1, 12, 13}</a:t>
            </a:r>
            <a:endParaRPr lang="en-IN" sz="2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BDB022B-11F1-43FE-BE66-9CC5F5164F60}"/>
              </a:ext>
            </a:extLst>
          </p:cNvPr>
          <p:cNvSpPr txBox="1"/>
          <p:nvPr/>
        </p:nvSpPr>
        <p:spPr>
          <a:xfrm>
            <a:off x="10369380" y="3003928"/>
            <a:ext cx="144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Prefix code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A63AEC1-0F67-48D2-8460-BA86BB943D5F}"/>
              </a:ext>
            </a:extLst>
          </p:cNvPr>
          <p:cNvSpPr txBox="1"/>
          <p:nvPr/>
        </p:nvSpPr>
        <p:spPr>
          <a:xfrm>
            <a:off x="10098574" y="3829479"/>
            <a:ext cx="198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Not a Prefix code </a:t>
            </a: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xmlns="" id="{35920917-17BC-444D-8535-6BA1A1D220CB}"/>
              </a:ext>
            </a:extLst>
          </p:cNvPr>
          <p:cNvSpPr/>
          <p:nvPr/>
        </p:nvSpPr>
        <p:spPr>
          <a:xfrm>
            <a:off x="9858204" y="3161922"/>
            <a:ext cx="468000" cy="144000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xmlns="" id="{C62C0139-E973-4580-B993-40C894D43C2A}"/>
              </a:ext>
            </a:extLst>
          </p:cNvPr>
          <p:cNvSpPr/>
          <p:nvPr/>
        </p:nvSpPr>
        <p:spPr>
          <a:xfrm>
            <a:off x="9828040" y="3942145"/>
            <a:ext cx="324000" cy="144000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1468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2" grpId="0"/>
      <p:bldP spid="13" grpId="0"/>
      <p:bldP spid="19" grpId="0" animBg="1"/>
      <p:bldP spid="20" grpId="0" animBg="1"/>
      <p:bldP spid="21" grpId="0"/>
      <p:bldP spid="22" grpId="0"/>
      <p:bldP spid="23" grpId="0"/>
      <p:bldP spid="28" grpId="0" animBg="1"/>
      <p:bldP spid="2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solidFill>
                  <a:srgbClr val="FF0000"/>
                </a:solidFill>
              </a:rPr>
              <a:t>Prefix codes </a:t>
            </a:r>
          </a:p>
          <a:p>
            <a:r>
              <a:rPr lang="en-US" dirty="0"/>
              <a:t>Life is easy with prefix code </a:t>
            </a:r>
          </a:p>
          <a:p>
            <a:r>
              <a:rPr lang="en-US" dirty="0"/>
              <a:t>Let </a:t>
            </a:r>
            <a:r>
              <a:rPr lang="en-IN" dirty="0"/>
              <a:t>[1, 2, 33, 34, 50, 61] be the codewords</a:t>
            </a:r>
          </a:p>
          <a:p>
            <a:r>
              <a:rPr lang="en-IN" dirty="0"/>
              <a:t>Let the sequence of number received be 1611333425012 </a:t>
            </a:r>
          </a:p>
          <a:p>
            <a:r>
              <a:rPr lang="en-IN" dirty="0"/>
              <a:t>Decoding ?</a:t>
            </a:r>
          </a:p>
          <a:p>
            <a:pPr marL="0" indent="0" algn="ctr">
              <a:buNone/>
            </a:pPr>
            <a:r>
              <a:rPr lang="en-IN" b="0" dirty="0">
                <a:solidFill>
                  <a:srgbClr val="FF0000"/>
                </a:solidFill>
              </a:rPr>
              <a:t>1</a:t>
            </a:r>
            <a:r>
              <a:rPr lang="en-IN" b="0" dirty="0"/>
              <a:t> 61 </a:t>
            </a:r>
            <a:r>
              <a:rPr lang="en-IN" b="0" dirty="0">
                <a:solidFill>
                  <a:srgbClr val="00B050"/>
                </a:solidFill>
              </a:rPr>
              <a:t>1</a:t>
            </a:r>
            <a:r>
              <a:rPr lang="en-IN" b="0" dirty="0"/>
              <a:t> </a:t>
            </a:r>
            <a:r>
              <a:rPr lang="en-IN" b="0" dirty="0">
                <a:solidFill>
                  <a:srgbClr val="7030A0"/>
                </a:solidFill>
              </a:rPr>
              <a:t>33</a:t>
            </a:r>
            <a:r>
              <a:rPr lang="en-IN" b="0" dirty="0"/>
              <a:t> </a:t>
            </a:r>
            <a:r>
              <a:rPr lang="en-IN" b="0" dirty="0">
                <a:solidFill>
                  <a:srgbClr val="FFC000"/>
                </a:solidFill>
              </a:rPr>
              <a:t>34</a:t>
            </a:r>
            <a:r>
              <a:rPr lang="en-IN" b="0" dirty="0"/>
              <a:t> </a:t>
            </a:r>
            <a:r>
              <a:rPr lang="en-IN" b="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en-IN" b="0" dirty="0"/>
              <a:t> </a:t>
            </a:r>
            <a:r>
              <a:rPr lang="en-IN" b="0" dirty="0">
                <a:solidFill>
                  <a:srgbClr val="00B0F0"/>
                </a:solidFill>
              </a:rPr>
              <a:t>50</a:t>
            </a:r>
            <a:r>
              <a:rPr lang="en-IN" b="0" dirty="0"/>
              <a:t> </a:t>
            </a:r>
            <a:r>
              <a:rPr lang="en-IN" b="0" dirty="0">
                <a:solidFill>
                  <a:srgbClr val="7030A0"/>
                </a:solidFill>
              </a:rPr>
              <a:t>1</a:t>
            </a:r>
            <a:r>
              <a:rPr lang="en-IN" b="0" dirty="0"/>
              <a:t> </a:t>
            </a:r>
            <a:r>
              <a:rPr lang="en-IN" b="0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  <a:p>
            <a:endParaRPr lang="en-IN" b="0" dirty="0"/>
          </a:p>
          <a:p>
            <a:r>
              <a:rPr lang="en-IN" sz="2000" b="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https://gist.github.com/joepie91/26579e2f73ad903144dd5d75e2f03d83</a:t>
            </a:r>
            <a:endParaRPr lang="en-IN" sz="2000" b="0" dirty="0">
              <a:solidFill>
                <a:srgbClr val="0070C0"/>
              </a:solidFill>
            </a:endParaRPr>
          </a:p>
          <a:p>
            <a:r>
              <a:rPr lang="en-IN" sz="2000" b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https://leimao.github.io/blog/Huffman-Coding/</a:t>
            </a:r>
            <a:endParaRPr lang="en-IN" sz="2000" b="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  <p:extLst>
      <p:ext uri="{BB962C8B-B14F-4D97-AF65-F5344CB8AC3E}">
        <p14:creationId xmlns:p14="http://schemas.microsoft.com/office/powerpoint/2010/main" xmlns="" val="54066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David Huffman invented a greedy algorithm to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FF0000"/>
                </a:solidFill>
              </a:rPr>
              <a:t>“</a:t>
            </a:r>
            <a:r>
              <a:rPr lang="en-IN" dirty="0">
                <a:solidFill>
                  <a:srgbClr val="0070C0"/>
                </a:solidFill>
              </a:rPr>
              <a:t>Construct </a:t>
            </a:r>
            <a:r>
              <a:rPr lang="en-US" dirty="0">
                <a:solidFill>
                  <a:srgbClr val="0070C0"/>
                </a:solidFill>
              </a:rPr>
              <a:t>a tree that would assign shorter bit strings to high-frequency symbols and longer </a:t>
            </a:r>
            <a:r>
              <a:rPr lang="en-IN" dirty="0">
                <a:solidFill>
                  <a:srgbClr val="0070C0"/>
                </a:solidFill>
              </a:rPr>
              <a:t>ones to low-frequency symbols</a:t>
            </a:r>
            <a:r>
              <a:rPr lang="en-IN" sz="3600" dirty="0">
                <a:solidFill>
                  <a:srgbClr val="FF0000"/>
                </a:solidFill>
              </a:rPr>
              <a:t>”</a:t>
            </a:r>
          </a:p>
          <a:p>
            <a:r>
              <a:rPr lang="en-IN" dirty="0"/>
              <a:t>He invented this when he was a graduate student at MIT </a:t>
            </a:r>
          </a:p>
          <a:p>
            <a:r>
              <a:rPr lang="en-IN" dirty="0"/>
              <a:t>The two major steps in Huffman algorithm are </a:t>
            </a:r>
          </a:p>
          <a:p>
            <a:pPr lvl="1" fontAlgn="base"/>
            <a:r>
              <a:rPr lang="en-US" i="0" dirty="0"/>
              <a:t>Building a Huffman Tree from the input characters.</a:t>
            </a:r>
          </a:p>
          <a:p>
            <a:pPr lvl="1" fontAlgn="base"/>
            <a:r>
              <a:rPr lang="en-US" i="0" dirty="0"/>
              <a:t>Assigning code to the characters by traversing the Huffman Tree.</a:t>
            </a:r>
          </a:p>
          <a:p>
            <a:endParaRPr lang="en-IN" dirty="0"/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  <p:extLst>
      <p:ext uri="{BB962C8B-B14F-4D97-AF65-F5344CB8AC3E}">
        <p14:creationId xmlns:p14="http://schemas.microsoft.com/office/powerpoint/2010/main" xmlns="" val="3873198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187294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Create a leaf node for each character of the text.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Arrange all the nodes in increasing order of their frequency value.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Considering the first two nodes having minimum frequency,</a:t>
            </a:r>
          </a:p>
          <a:p>
            <a:pPr marL="793877" lvl="1" indent="-457200" fontAlgn="base">
              <a:buFont typeface="+mj-lt"/>
              <a:buAutoNum type="alphaLcPeriod"/>
            </a:pPr>
            <a:r>
              <a:rPr lang="en-US" i="0" dirty="0"/>
              <a:t>Create a new internal node.</a:t>
            </a:r>
          </a:p>
          <a:p>
            <a:pPr marL="793877" lvl="1" indent="-457200" fontAlgn="base">
              <a:buFont typeface="+mj-lt"/>
              <a:buAutoNum type="alphaLcPeriod"/>
            </a:pPr>
            <a:r>
              <a:rPr lang="en-US" i="0" dirty="0"/>
              <a:t>The frequency of this new node is the sum of frequency of those two nodes.</a:t>
            </a:r>
          </a:p>
          <a:p>
            <a:pPr marL="793877" lvl="1" indent="-457200" fontAlgn="base">
              <a:buFont typeface="+mj-lt"/>
              <a:buAutoNum type="alphaLcPeriod"/>
            </a:pPr>
            <a:r>
              <a:rPr lang="en-US" i="0" dirty="0"/>
              <a:t>Make the first node as a left child and the other node as a right child of the newly created node.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Keep repeating Step-2 and Step-3 until all the nodes form a single tree.</a:t>
            </a:r>
          </a:p>
          <a:p>
            <a:pPr fontAlgn="base"/>
            <a:endParaRPr lang="en-US" dirty="0"/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https://www.gatevidyalay.com/huffman-coding-huffman-encoding/</a:t>
            </a:r>
            <a:endParaRPr lang="en-IN" sz="2000" dirty="0">
              <a:solidFill>
                <a:srgbClr val="0070C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</p:spTree>
    <p:extLst>
      <p:ext uri="{BB962C8B-B14F-4D97-AF65-F5344CB8AC3E}">
        <p14:creationId xmlns:p14="http://schemas.microsoft.com/office/powerpoint/2010/main" xmlns="" val="3383709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-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file contains the following characters with the frequencies as shown. If Huffman Coding is used for data compression, determine-</a:t>
            </a:r>
          </a:p>
          <a:p>
            <a:pPr lvl="1" fontAlgn="base"/>
            <a:r>
              <a:rPr lang="en-US" i="0" dirty="0"/>
              <a:t>Huffman Code for each character</a:t>
            </a:r>
          </a:p>
          <a:p>
            <a:pPr lvl="1" fontAlgn="base"/>
            <a:r>
              <a:rPr lang="en-US" i="0" dirty="0"/>
              <a:t>Average code length</a:t>
            </a:r>
          </a:p>
          <a:p>
            <a:pPr lvl="1" fontAlgn="base"/>
            <a:r>
              <a:rPr lang="en-US" i="0" dirty="0"/>
              <a:t>Length of Huffman encoded message (in bits)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8C7DB8-BC94-405E-9E4C-9C64B25E2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8095" t="14805" r="30000" b="7916"/>
          <a:stretch/>
        </p:blipFill>
        <p:spPr>
          <a:xfrm>
            <a:off x="5239043" y="3000619"/>
            <a:ext cx="3514767" cy="36441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01704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Construction of Huffman tree 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0EA1D1-62FC-4AC7-8F76-7B4B69D68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3" t="40842" r="20000" b="38407"/>
          <a:stretch/>
        </p:blipFill>
        <p:spPr>
          <a:xfrm>
            <a:off x="3062514" y="1819924"/>
            <a:ext cx="7503886" cy="1422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307BE09-2F8D-492E-BCBF-F21629B6A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6" t="35972" r="17381" b="24009"/>
          <a:stretch/>
        </p:blipFill>
        <p:spPr>
          <a:xfrm>
            <a:off x="2801257" y="3636165"/>
            <a:ext cx="8026400" cy="2743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18741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3DF3576-2482-45C5-A27D-19293F522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1" t="18186" r="17620" b="23373"/>
          <a:stretch/>
        </p:blipFill>
        <p:spPr>
          <a:xfrm>
            <a:off x="2497277" y="1426029"/>
            <a:ext cx="8084458" cy="40059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4141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EABC51-7F6B-4194-A908-EE60C337A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3" t="8637" r="17143" b="14806"/>
          <a:stretch/>
        </p:blipFill>
        <p:spPr>
          <a:xfrm>
            <a:off x="2322509" y="1105653"/>
            <a:ext cx="8026400" cy="52477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99193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3AF0BD-D4E0-4BD6-920C-26F3EFF0B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76" t="12206" r="20000" b="8763"/>
          <a:stretch/>
        </p:blipFill>
        <p:spPr>
          <a:xfrm>
            <a:off x="3091542" y="1016558"/>
            <a:ext cx="7257143" cy="54172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56984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B879C1-94C0-4290-B2A2-A9D65E1F5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5" t="10351" r="20714" b="12206"/>
          <a:stretch/>
        </p:blipFill>
        <p:spPr>
          <a:xfrm>
            <a:off x="2815770" y="1016558"/>
            <a:ext cx="7155543" cy="53084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089315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1EA2FB-3322-4A37-89C7-2B890DD2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A055A0-7189-46E6-AACD-E128AD5CA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IN" sz="2400" b="0" i="0" dirty="0">
                    <a:solidFill>
                      <a:srgbClr val="002060"/>
                    </a:solidFill>
                  </a:rPr>
                  <a:t>Remaining objects cant be put into the knapsack</a:t>
                </a:r>
              </a:p>
              <a:p>
                <a:pPr lvl="1"/>
                <a:endParaRPr lang="en-IN" sz="2400" b="0" i="0" dirty="0">
                  <a:solidFill>
                    <a:srgbClr val="002060"/>
                  </a:solidFill>
                </a:endParaRPr>
              </a:p>
              <a:p>
                <a:pPr marL="5397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 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=18</m:t>
                          </m: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×1+15×</m:t>
                          </m:r>
                          <m:f>
                            <m:fPr>
                              <m:type m:val="skw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den>
                          </m:f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+0=20</m:t>
                          </m:r>
                        </m:e>
                      </m:nary>
                    </m:oMath>
                  </m:oMathPara>
                </a14:m>
                <a:endParaRPr lang="en-IN" sz="2400" b="0" i="0" dirty="0"/>
              </a:p>
              <a:p>
                <a:pPr marL="539750" lvl="1" indent="0">
                  <a:buNone/>
                </a:pPr>
                <a:endParaRPr lang="en-IN" sz="2400" b="0" i="0" dirty="0"/>
              </a:p>
              <a:p>
                <a:pPr marL="5397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=1 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=25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×1+24×</m:t>
                          </m:r>
                          <m:f>
                            <m:fPr>
                              <m:type m:val="skw"/>
                              <m:ctrlPr>
                                <a:rPr lang="en-I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den>
                          </m:f>
                          <m: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+0=28.2</m:t>
                          </m:r>
                        </m:e>
                      </m:nary>
                    </m:oMath>
                  </m:oMathPara>
                </a14:m>
                <a:endParaRPr lang="en-IN" sz="2400" b="0" i="0" dirty="0"/>
              </a:p>
              <a:p>
                <a:pPr marL="539750" lvl="1" indent="0">
                  <a:buNone/>
                </a:pPr>
                <a:endParaRPr lang="en-IN" sz="2400" b="0" i="0" dirty="0"/>
              </a:p>
              <a:p>
                <a:pPr marL="539750" lvl="1" indent="0" algn="ctr">
                  <a:buNone/>
                </a:pPr>
                <a:r>
                  <a:rPr lang="en-IN" sz="2400" b="0" i="0" dirty="0">
                    <a:solidFill>
                      <a:srgbClr val="002060"/>
                    </a:solidFill>
                  </a:rPr>
                  <a:t>The solution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</m:sub>
                        </m:sSub>
                        <m:sSub>
                          <m:sSubPr>
                            <m:ctrlPr>
                              <a:rPr lang="en-I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</m:sub>
                        </m:sSub>
                        <m:sSub>
                          <m:sSubPr>
                            <m:ctrlPr>
                              <a:rPr lang="en-I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f>
                          <m:fPr>
                            <m:type m:val="skw"/>
                            <m:ctrlPr>
                              <a:rPr lang="en-I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I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15  ,</m:t>
                            </m:r>
                          </m:den>
                        </m:f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IN" sz="2400" b="0" i="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A055A0-7189-46E6-AACD-E128AD5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E0914A-C50B-4D6B-8A78-CD47631D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3802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AECB49-61DF-44EB-8293-7BCB75EE7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9" t="14805" r="19048" b="7916"/>
          <a:stretch/>
        </p:blipFill>
        <p:spPr>
          <a:xfrm>
            <a:off x="2544689" y="1080951"/>
            <a:ext cx="7721600" cy="52971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4907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CB1BBC7-139E-4FFA-876E-031E10197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2" t="9427" r="24048" b="9264"/>
          <a:stretch/>
        </p:blipFill>
        <p:spPr>
          <a:xfrm>
            <a:off x="3454399" y="838367"/>
            <a:ext cx="6545943" cy="55734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00367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F517FB3-BFC4-4968-900D-E42A1AA4B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12206" r="20000" b="7916"/>
          <a:stretch/>
        </p:blipFill>
        <p:spPr>
          <a:xfrm>
            <a:off x="2540000" y="967154"/>
            <a:ext cx="7416800" cy="5475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83926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1800" dirty="0">
                <a:solidFill>
                  <a:srgbClr val="FF0000"/>
                </a:solidFill>
              </a:rPr>
              <a:t>Huffman Tree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B710E5-9113-4D42-8EF2-156A26CAC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6" t="12206" r="27976" b="9398"/>
          <a:stretch/>
        </p:blipFill>
        <p:spPr>
          <a:xfrm>
            <a:off x="3381828" y="1016558"/>
            <a:ext cx="5965372" cy="53737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DFBD2528-8409-44B6-A106-9632BA01DEA6}"/>
              </a:ext>
            </a:extLst>
          </p:cNvPr>
          <p:cNvSpPr/>
          <p:nvPr/>
        </p:nvSpPr>
        <p:spPr>
          <a:xfrm>
            <a:off x="2844800" y="3123027"/>
            <a:ext cx="396000" cy="1440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0181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Assign weight ‘0’ to the left edges and weight ‘1’ to the right edges of the Huffman Tree 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65AEC0-5970-4FBC-B575-A67902985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0" t="12205" r="29286" b="12207"/>
          <a:stretch/>
        </p:blipFill>
        <p:spPr>
          <a:xfrm>
            <a:off x="4072571" y="1532808"/>
            <a:ext cx="5642179" cy="5112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99931D5-62DE-414F-B224-0E34A0FC84C9}"/>
              </a:ext>
            </a:extLst>
          </p:cNvPr>
          <p:cNvSpPr/>
          <p:nvPr/>
        </p:nvSpPr>
        <p:spPr>
          <a:xfrm>
            <a:off x="1097899" y="2502432"/>
            <a:ext cx="2151738" cy="294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= 111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= 10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= 00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= 11001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= 1101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01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= 11000</a:t>
            </a:r>
            <a:endParaRPr lang="en-IN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407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57B59-B3BC-41DE-86B7-2AED760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Huffman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A10E1-F303-4027-B271-C35BBF1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016558"/>
            <a:ext cx="10612256" cy="500307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Construct the Huffman tree and hence obtain the codewords for the following population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B15A97-621B-4BC7-9A9E-563F46EA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 RNSIT, Bengaluru, India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C07A27-B4EF-4841-A9C3-B02E39311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" t="63287" r="34166" b="24993"/>
          <a:stretch/>
        </p:blipFill>
        <p:spPr>
          <a:xfrm>
            <a:off x="2699488" y="2313045"/>
            <a:ext cx="7680035" cy="8033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72290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shortest path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A5CB43-AAFD-4EAD-918A-C7BBEC97D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can be used to model highway structure of a state/country.</a:t>
            </a:r>
          </a:p>
          <a:p>
            <a:r>
              <a:rPr lang="en-US" dirty="0"/>
              <a:t>Vertices representing cities and edges representing the connecting roads </a:t>
            </a:r>
          </a:p>
          <a:p>
            <a:r>
              <a:rPr lang="en-US" dirty="0"/>
              <a:t>The edges can be assigned weights which might represent distance/cost/time to drive across the cites </a:t>
            </a:r>
          </a:p>
          <a:p>
            <a:r>
              <a:rPr lang="en-US" dirty="0"/>
              <a:t>If Mr. X wants to drive from point A to point B</a:t>
            </a:r>
          </a:p>
          <a:p>
            <a:r>
              <a:rPr lang="en-US" dirty="0"/>
              <a:t>Following are the questions raised</a:t>
            </a:r>
          </a:p>
          <a:p>
            <a:r>
              <a:rPr lang="en-US" dirty="0"/>
              <a:t>Is there a path from A to B?</a:t>
            </a:r>
          </a:p>
          <a:p>
            <a:r>
              <a:rPr lang="en-US" dirty="0"/>
              <a:t>If there are multiple paths then which is the shortest path?</a:t>
            </a:r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084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shortest path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A5CB43-AAFD-4EAD-918A-C7BBEC97D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can be used to model highway structure of a state/country.</a:t>
            </a:r>
          </a:p>
          <a:p>
            <a:r>
              <a:rPr lang="en-US" dirty="0"/>
              <a:t>Vertices representing cities and edges representing the connecting roads </a:t>
            </a:r>
          </a:p>
          <a:p>
            <a:r>
              <a:rPr lang="en-US" dirty="0"/>
              <a:t>The edges can be assigned weights which might represent distance/cost/time to drive across the cites </a:t>
            </a:r>
          </a:p>
          <a:p>
            <a:r>
              <a:rPr lang="en-US" dirty="0"/>
              <a:t>If Mr. X wants to drive from point A to point B</a:t>
            </a:r>
          </a:p>
          <a:p>
            <a:r>
              <a:rPr lang="en-US" dirty="0"/>
              <a:t>Following are the questions raised</a:t>
            </a:r>
          </a:p>
          <a:p>
            <a:pPr lvl="1"/>
            <a:r>
              <a:rPr lang="en-US" dirty="0"/>
              <a:t>Is there a path from A to B?</a:t>
            </a:r>
          </a:p>
          <a:p>
            <a:pPr lvl="1"/>
            <a:r>
              <a:rPr lang="en-US" dirty="0"/>
              <a:t>If there are multiple paths then which is the shortest path?</a:t>
            </a:r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552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shortest path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FBA0E86-C8F9-4558-9308-8714BEB02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88" t="23972" r="12958" b="16283"/>
          <a:stretch/>
        </p:blipFill>
        <p:spPr>
          <a:xfrm>
            <a:off x="1391506" y="1337949"/>
            <a:ext cx="10296000" cy="45533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7912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6085F-9010-4E91-9538-F9DDCF0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shortest path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923F65-C57F-4FFA-9C24-91D2C96F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 RNSIT, Bengaluru, India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E8D01-DA56-4FB7-B110-1ECFCE75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problem statement </a:t>
            </a:r>
          </a:p>
          <a:p>
            <a:r>
              <a:rPr lang="en-US" dirty="0"/>
              <a:t>Given a weighted connected graph </a:t>
            </a:r>
            <a:r>
              <a:rPr lang="en-US" dirty="0">
                <a:solidFill>
                  <a:srgbClr val="FF0000"/>
                </a:solidFill>
              </a:rPr>
              <a:t>G=(V, E) </a:t>
            </a:r>
            <a:r>
              <a:rPr lang="en-US" dirty="0"/>
              <a:t>and a source vertex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, determine the shortest paths from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dirty="0"/>
              <a:t> to all the remaining vertices.</a:t>
            </a:r>
          </a:p>
          <a:p>
            <a:r>
              <a:rPr lang="en-US" dirty="0"/>
              <a:t>The single-source shortest-paths problem asks for a family of paths, each leading from the source to a different vertex in the graph, though some paths may, of course, have edges in common.</a:t>
            </a:r>
          </a:p>
          <a:p>
            <a:r>
              <a:rPr lang="en-US" dirty="0"/>
              <a:t>Major applications </a:t>
            </a:r>
          </a:p>
          <a:p>
            <a:pPr lvl="1"/>
            <a:r>
              <a:rPr lang="en-US" dirty="0"/>
              <a:t>Transportation planning </a:t>
            </a:r>
          </a:p>
          <a:p>
            <a:pPr lvl="1"/>
            <a:r>
              <a:rPr lang="en-US" dirty="0"/>
              <a:t>Packet routing in Internet </a:t>
            </a:r>
          </a:p>
          <a:p>
            <a:pPr lvl="1"/>
            <a:r>
              <a:rPr lang="en-US" dirty="0"/>
              <a:t>Social networks </a:t>
            </a:r>
          </a:p>
          <a:p>
            <a:pPr lvl="1"/>
            <a:r>
              <a:rPr lang="en-US" dirty="0"/>
              <a:t>Speech recognition </a:t>
            </a:r>
          </a:p>
          <a:p>
            <a:pPr lvl="1"/>
            <a:r>
              <a:rPr lang="en-US" dirty="0"/>
              <a:t>Path finding video games 	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8353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3990</TotalTime>
  <Words>5865</Words>
  <Application>Microsoft Office PowerPoint</Application>
  <PresentationFormat>Custom</PresentationFormat>
  <Paragraphs>1238</Paragraphs>
  <Slides>119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Crop</vt:lpstr>
      <vt:lpstr>Design and Analysis of Algorithms </vt:lpstr>
      <vt:lpstr>Greedy Method </vt:lpstr>
      <vt:lpstr>Greedy Method </vt:lpstr>
      <vt:lpstr>Greedy Method </vt:lpstr>
      <vt:lpstr>Greedy Method </vt:lpstr>
      <vt:lpstr>Greedy Method </vt:lpstr>
      <vt:lpstr>Greedy Method </vt:lpstr>
      <vt:lpstr>Greedy Method </vt:lpstr>
      <vt:lpstr>Greedy Method </vt:lpstr>
      <vt:lpstr>Greedy Method </vt:lpstr>
      <vt:lpstr>Greedy Method </vt:lpstr>
      <vt:lpstr>Greedy Method </vt:lpstr>
      <vt:lpstr>Greedy Method </vt:lpstr>
      <vt:lpstr>Greedy Method </vt:lpstr>
      <vt:lpstr>Introduction to Graphs </vt:lpstr>
      <vt:lpstr>Graph – Variations </vt:lpstr>
      <vt:lpstr>Graph – Variations </vt:lpstr>
      <vt:lpstr>Graph – Variations </vt:lpstr>
      <vt:lpstr>Graph – Variations </vt:lpstr>
      <vt:lpstr>Graph – Variations </vt:lpstr>
      <vt:lpstr>Representing Graphs </vt:lpstr>
      <vt:lpstr>Graphs: Adjacency Matrix</vt:lpstr>
      <vt:lpstr>Graphs: Adjacency Matrix</vt:lpstr>
      <vt:lpstr>Graphs: Adjacency Matrix</vt:lpstr>
      <vt:lpstr>Graphs: Adjacency List</vt:lpstr>
      <vt:lpstr>Graphs: Adjacency List</vt:lpstr>
      <vt:lpstr>Graphs: Adjacency List</vt:lpstr>
      <vt:lpstr>Graphs: Adjacency List</vt:lpstr>
      <vt:lpstr>Trade of between two representations </vt:lpstr>
      <vt:lpstr>Problems</vt:lpstr>
      <vt:lpstr>Spanning Tree </vt:lpstr>
      <vt:lpstr>Spanning Tree </vt:lpstr>
      <vt:lpstr>Spanning Tree </vt:lpstr>
      <vt:lpstr>Spanning Tree </vt:lpstr>
      <vt:lpstr>Prims Algorithm </vt:lpstr>
      <vt:lpstr>Prims Algorithm – Illustration </vt:lpstr>
      <vt:lpstr>Prims Algorithm – Problem </vt:lpstr>
      <vt:lpstr>Prims Algorithm – Problem </vt:lpstr>
      <vt:lpstr>Prims Algorithm- Example </vt:lpstr>
      <vt:lpstr>Prims Algorithm – Problem Home work </vt:lpstr>
      <vt:lpstr>Prims Algorithm – Problem Home work – solution </vt:lpstr>
      <vt:lpstr>Prims Algorithm</vt:lpstr>
      <vt:lpstr>Kruskal’s Algorithm </vt:lpstr>
      <vt:lpstr>Kruskal’s Algorithm - Problem</vt:lpstr>
      <vt:lpstr>Kruskal’s Algorithm - Solution</vt:lpstr>
      <vt:lpstr>Kruskal’s Algorithm - Solution</vt:lpstr>
      <vt:lpstr>Kruskal’s Algorithm - Solution</vt:lpstr>
      <vt:lpstr>Kruskal’s Algorithm - Solution</vt:lpstr>
      <vt:lpstr>Kruskal’s Algorithm - Solution</vt:lpstr>
      <vt:lpstr>Kruskal’s Algorithm - Problem</vt:lpstr>
      <vt:lpstr>Kruskal’s Algorithm - Solution</vt:lpstr>
      <vt:lpstr>Kruskal’s Algorithm - Solution</vt:lpstr>
      <vt:lpstr>Kruskal’s Algorithm - Solution</vt:lpstr>
      <vt:lpstr>Kruskal’s Algorithm - Solution</vt:lpstr>
      <vt:lpstr>Kruskal’s Algorithm - Solution</vt:lpstr>
      <vt:lpstr>Kruskal’s Algorithm - Solution</vt:lpstr>
      <vt:lpstr>Kruskal’s Algorithm - Solution</vt:lpstr>
      <vt:lpstr>Kruskal’s Algorithm - Solution</vt:lpstr>
      <vt:lpstr>Kruskal’s Algorithm - Solution</vt:lpstr>
      <vt:lpstr>Kruskal’s Algorithm - Solution</vt:lpstr>
      <vt:lpstr>Kruskal’s Algorithm - Solution</vt:lpstr>
      <vt:lpstr>Kruskal’s Algorithm</vt:lpstr>
      <vt:lpstr>Kruskal’s Algorithm</vt:lpstr>
      <vt:lpstr>Kruskal’s Algorithm</vt:lpstr>
      <vt:lpstr>Kruskal’s Algorithm</vt:lpstr>
      <vt:lpstr>Kruskal’s Algorithm</vt:lpstr>
      <vt:lpstr>Differences between Prim’s and Kruskal’s </vt:lpstr>
      <vt:lpstr>Job Sequencing with deadlines </vt:lpstr>
      <vt:lpstr>Job Sequencing with deadlines </vt:lpstr>
      <vt:lpstr>Job Sequencing with deadlines </vt:lpstr>
      <vt:lpstr>Job Sequencing with deadlines </vt:lpstr>
      <vt:lpstr>Job Sequencing with deadlines </vt:lpstr>
      <vt:lpstr>Job Sequencing with deadlines </vt:lpstr>
      <vt:lpstr>Job Sequencing with deadlines </vt:lpstr>
      <vt:lpstr>Job Sequencing with deadlines </vt:lpstr>
      <vt:lpstr>Job Sequencing with deadlines </vt:lpstr>
      <vt:lpstr>Huffman coding </vt:lpstr>
      <vt:lpstr>Huffman coding </vt:lpstr>
      <vt:lpstr>Huffman coding </vt:lpstr>
      <vt:lpstr>Huffman coding </vt:lpstr>
      <vt:lpstr>Huffman coding </vt:lpstr>
      <vt:lpstr>Huffman coding </vt:lpstr>
      <vt:lpstr>Huffman coding </vt:lpstr>
      <vt:lpstr>Huffman coding - Problem </vt:lpstr>
      <vt:lpstr>Huffman coding </vt:lpstr>
      <vt:lpstr>Huffman coding </vt:lpstr>
      <vt:lpstr>Huffman coding </vt:lpstr>
      <vt:lpstr>Huffman coding </vt:lpstr>
      <vt:lpstr>Huffman coding </vt:lpstr>
      <vt:lpstr>Huffman coding </vt:lpstr>
      <vt:lpstr>Huffman coding </vt:lpstr>
      <vt:lpstr>Huffman coding </vt:lpstr>
      <vt:lpstr>Huffman coding </vt:lpstr>
      <vt:lpstr>Huffman coding </vt:lpstr>
      <vt:lpstr>Huffman coding </vt:lpstr>
      <vt:lpstr>Single source shortest path </vt:lpstr>
      <vt:lpstr>Single source shortest path </vt:lpstr>
      <vt:lpstr>Single source shortest path </vt:lpstr>
      <vt:lpstr>Single source shortest path </vt:lpstr>
      <vt:lpstr>Single source shortest path </vt:lpstr>
      <vt:lpstr>Single source shortest path </vt:lpstr>
      <vt:lpstr>Single source shortest path </vt:lpstr>
      <vt:lpstr>Single source shortest path </vt:lpstr>
      <vt:lpstr>Heaps and Heap Sort </vt:lpstr>
      <vt:lpstr>Heaps and Heap Sort </vt:lpstr>
      <vt:lpstr>Heaps and Heap Sort </vt:lpstr>
      <vt:lpstr>Heaps and Heap Sort </vt:lpstr>
      <vt:lpstr>Heaps and Heap Sort </vt:lpstr>
      <vt:lpstr>Heaps and Heap Sort </vt:lpstr>
      <vt:lpstr>Heaps and Heap Sort </vt:lpstr>
      <vt:lpstr>Heaps and Heap Sort </vt:lpstr>
      <vt:lpstr>Heaps and Heap Sort </vt:lpstr>
      <vt:lpstr>Heaps and Heap Sort </vt:lpstr>
      <vt:lpstr>Heaps and Heap Sort </vt:lpstr>
      <vt:lpstr>Heaps and Heap Sort </vt:lpstr>
      <vt:lpstr>Heaps and Heap Sort </vt:lpstr>
      <vt:lpstr>Heaps and Heap Sort </vt:lpstr>
      <vt:lpstr>Heaps and Heap Sort </vt:lpstr>
      <vt:lpstr>Greedy Method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Analysis of Algorithms</dc:title>
  <dc:creator>Bhavani</dc:creator>
  <cp:lastModifiedBy>Admin-CSE</cp:lastModifiedBy>
  <cp:revision>114</cp:revision>
  <dcterms:created xsi:type="dcterms:W3CDTF">2020-03-31T04:42:14Z</dcterms:created>
  <dcterms:modified xsi:type="dcterms:W3CDTF">2021-06-22T05:11:23Z</dcterms:modified>
</cp:coreProperties>
</file>